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0" r:id="rId5"/>
    <p:sldId id="265" r:id="rId6"/>
    <p:sldId id="264" r:id="rId7"/>
    <p:sldId id="262" r:id="rId8"/>
    <p:sldId id="263" r:id="rId9"/>
    <p:sldId id="266" r:id="rId10"/>
    <p:sldId id="267" r:id="rId11"/>
    <p:sldId id="270" r:id="rId12"/>
    <p:sldId id="271" r:id="rId13"/>
    <p:sldId id="275" r:id="rId14"/>
    <p:sldId id="277" r:id="rId15"/>
    <p:sldId id="276" r:id="rId16"/>
    <p:sldId id="272" r:id="rId17"/>
    <p:sldId id="268" r:id="rId18"/>
    <p:sldId id="269" r:id="rId19"/>
    <p:sldId id="279" r:id="rId20"/>
    <p:sldId id="280" r:id="rId21"/>
    <p:sldId id="281" r:id="rId22"/>
    <p:sldId id="282" r:id="rId23"/>
    <p:sldId id="283" r:id="rId24"/>
    <p:sldId id="273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A704-1225-416E-BD96-74FB027A6828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DE86-8AC8-465A-A88A-FEA3B07E826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A704-1225-416E-BD96-74FB027A6828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DE86-8AC8-465A-A88A-FEA3B07E8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A704-1225-416E-BD96-74FB027A6828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DE86-8AC8-465A-A88A-FEA3B07E8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A704-1225-416E-BD96-74FB027A6828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DE86-8AC8-465A-A88A-FEA3B07E8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A704-1225-416E-BD96-74FB027A6828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DE86-8AC8-465A-A88A-FEA3B07E826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A704-1225-416E-BD96-74FB027A6828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DE86-8AC8-465A-A88A-FEA3B07E8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A704-1225-416E-BD96-74FB027A6828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DE86-8AC8-465A-A88A-FEA3B07E8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A704-1225-416E-BD96-74FB027A6828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DE86-8AC8-465A-A88A-FEA3B07E8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A704-1225-416E-BD96-74FB027A6828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DE86-8AC8-465A-A88A-FEA3B07E8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A704-1225-416E-BD96-74FB027A6828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DE86-8AC8-465A-A88A-FEA3B07E82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A704-1225-416E-BD96-74FB027A6828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A2DE86-8AC8-465A-A88A-FEA3B07E826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8CA704-1225-416E-BD96-74FB027A6828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A2DE86-8AC8-465A-A88A-FEA3B07E826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Опытническая деятельность с детьми раннего возраста.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Гергерт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Людмила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Валерьевна,воспитатель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22 «Орлёнок»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Опыты со льдом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Опыт «Прозрачный лёд»</a:t>
            </a:r>
          </a:p>
          <a:p>
            <a:r>
              <a:rPr lang="ru-RU" dirty="0" smtClean="0"/>
              <a:t>Цель. </a:t>
            </a:r>
            <a:r>
              <a:rPr lang="ru-RU" dirty="0"/>
              <a:t>Развитие мышления, воображения. мелкой моторики, </a:t>
            </a:r>
            <a:r>
              <a:rPr lang="ru-RU" dirty="0" smtClean="0"/>
              <a:t>внимания</a:t>
            </a:r>
          </a:p>
          <a:p>
            <a:r>
              <a:rPr lang="ru-RU" dirty="0"/>
              <a:t>Рассматривание </a:t>
            </a:r>
            <a:r>
              <a:rPr lang="ru-RU" dirty="0" smtClean="0"/>
              <a:t>льда. </a:t>
            </a:r>
            <a:r>
              <a:rPr lang="ru-RU" dirty="0"/>
              <a:t>Уточняет свойства льда: прозрачный, твёрдый, тает в тепле. Рассматривают фигуры внутри кусочка </a:t>
            </a:r>
            <a:r>
              <a:rPr lang="ru-RU" dirty="0" smtClean="0"/>
              <a:t>льда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называют цвет и форму фигур внутри кусочка льда</a:t>
            </a:r>
            <a:r>
              <a:rPr lang="ru-RU" dirty="0" smtClean="0"/>
              <a:t>.</a:t>
            </a:r>
          </a:p>
          <a:p>
            <a:r>
              <a:rPr lang="ru-RU" dirty="0"/>
              <a:t>Опыт «Найди </a:t>
            </a:r>
            <a:r>
              <a:rPr lang="ru-RU" dirty="0" smtClean="0"/>
              <a:t>подснежники» </a:t>
            </a:r>
          </a:p>
          <a:p>
            <a:r>
              <a:rPr lang="ru-RU" dirty="0" smtClean="0"/>
              <a:t>Цель. Развитие мышления, воображения,  умения </a:t>
            </a:r>
            <a:r>
              <a:rPr lang="ru-RU" dirty="0"/>
              <a:t>делать простейшие </a:t>
            </a:r>
            <a:r>
              <a:rPr lang="ru-RU" dirty="0" smtClean="0"/>
              <a:t>выводы.</a:t>
            </a:r>
          </a:p>
          <a:p>
            <a:r>
              <a:rPr lang="ru-RU" dirty="0"/>
              <a:t>Рассматривание снега. </a:t>
            </a:r>
          </a:p>
          <a:p>
            <a:r>
              <a:rPr lang="ru-RU" dirty="0"/>
              <a:t>Непрозрачный, белый, холодный. </a:t>
            </a:r>
            <a:r>
              <a:rPr lang="ru-RU" dirty="0" smtClean="0"/>
              <a:t>Дети с </a:t>
            </a:r>
            <a:r>
              <a:rPr lang="ru-RU" dirty="0"/>
              <a:t>помощью совочков </a:t>
            </a:r>
            <a:r>
              <a:rPr lang="ru-RU" dirty="0" smtClean="0"/>
              <a:t>раскапывают снег </a:t>
            </a:r>
            <a:r>
              <a:rPr lang="ru-RU" dirty="0"/>
              <a:t>и находят </a:t>
            </a:r>
            <a:r>
              <a:rPr lang="ru-RU" dirty="0" smtClean="0"/>
              <a:t>подснежники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1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с ветром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«Ветер по морю гуляет». Опыт</a:t>
            </a:r>
          </a:p>
          <a:p>
            <a:r>
              <a:rPr lang="ru-RU" dirty="0"/>
              <a:t>Цель: Закрепление умений выдыхать воздух через рот, активизация мышц губ.</a:t>
            </a:r>
          </a:p>
          <a:p>
            <a:r>
              <a:rPr lang="ru-RU" dirty="0"/>
              <a:t>Задачи: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З</a:t>
            </a:r>
            <a:r>
              <a:rPr lang="ru-RU" dirty="0" smtClean="0"/>
              <a:t>накомить </a:t>
            </a:r>
            <a:r>
              <a:rPr lang="ru-RU" dirty="0"/>
              <a:t>детей с таким природным явлением как ветер.</a:t>
            </a:r>
          </a:p>
          <a:p>
            <a:pPr marL="0" indent="0">
              <a:buNone/>
            </a:pPr>
            <a:r>
              <a:rPr lang="ru-RU" dirty="0"/>
              <a:t>Учить различать и самим регулировать его силу.</a:t>
            </a:r>
          </a:p>
          <a:p>
            <a:pPr marL="0" indent="0">
              <a:buNone/>
            </a:pPr>
            <a:r>
              <a:rPr lang="ru-RU" dirty="0"/>
              <a:t>Поднятие эмоционального настроения у детей.</a:t>
            </a:r>
          </a:p>
          <a:p>
            <a:r>
              <a:rPr lang="ru-RU" dirty="0"/>
              <a:t>Ход .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ёмкости </a:t>
            </a:r>
            <a:r>
              <a:rPr lang="ru-RU" dirty="0"/>
              <a:t>с водой </a:t>
            </a:r>
            <a:r>
              <a:rPr lang="ru-RU" dirty="0" smtClean="0"/>
              <a:t>-кораблики . </a:t>
            </a:r>
            <a:r>
              <a:rPr lang="ru-RU" dirty="0"/>
              <a:t>Дети дуют на кораблики сильно – кораблик плывёт, дуют тихо – стоит на месте.</a:t>
            </a:r>
          </a:p>
        </p:txBody>
      </p:sp>
    </p:spTree>
    <p:extLst>
      <p:ext uri="{BB962C8B-B14F-4D97-AF65-F5344CB8AC3E}">
        <p14:creationId xmlns:p14="http://schemas.microsoft.com/office/powerpoint/2010/main" val="36364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ru-RU" dirty="0" smtClean="0"/>
              <a:t>Опыты с крупой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«</a:t>
            </a:r>
            <a:r>
              <a:rPr lang="ru-RU" dirty="0" smtClean="0"/>
              <a:t>Фасолевые ванны</a:t>
            </a:r>
            <a:r>
              <a:rPr lang="ru-RU" b="1" dirty="0" smtClean="0"/>
              <a:t>» </a:t>
            </a:r>
            <a:r>
              <a:rPr lang="ru-RU" dirty="0" smtClean="0"/>
              <a:t>Цель. Развитие </a:t>
            </a:r>
          </a:p>
          <a:p>
            <a:pPr marL="0" indent="0">
              <a:buNone/>
            </a:pPr>
            <a:r>
              <a:rPr lang="ru-RU" dirty="0" smtClean="0"/>
              <a:t>тактильных ощущений, мелкой </a:t>
            </a:r>
            <a:r>
              <a:rPr lang="ru-RU" dirty="0" err="1" smtClean="0"/>
              <a:t>мото</a:t>
            </a:r>
            <a:r>
              <a:rPr lang="ru-RU" dirty="0" smtClean="0"/>
              <a:t>-</a:t>
            </a:r>
          </a:p>
          <a:p>
            <a:pPr marL="0" indent="0">
              <a:buNone/>
            </a:pPr>
            <a:r>
              <a:rPr lang="ru-RU" dirty="0" err="1"/>
              <a:t>р</a:t>
            </a:r>
            <a:r>
              <a:rPr lang="ru-RU" dirty="0" err="1" smtClean="0"/>
              <a:t>ики</a:t>
            </a:r>
            <a:r>
              <a:rPr lang="ru-RU" dirty="0" smtClean="0"/>
              <a:t>, мышления, воображения.</a:t>
            </a:r>
          </a:p>
          <a:p>
            <a:r>
              <a:rPr lang="ru-RU" dirty="0"/>
              <a:t> В </a:t>
            </a:r>
            <a:r>
              <a:rPr lang="ru-RU" dirty="0" smtClean="0"/>
              <a:t>ёмкость насыпьте </a:t>
            </a:r>
            <a:r>
              <a:rPr lang="ru-RU" dirty="0"/>
              <a:t>фасоль (горох), </a:t>
            </a:r>
            <a:r>
              <a:rPr lang="ru-RU" dirty="0" smtClean="0"/>
              <a:t>положите </a:t>
            </a:r>
            <a:r>
              <a:rPr lang="ru-RU" dirty="0"/>
              <a:t>туда мелкие игрушки и размешайте.</a:t>
            </a:r>
          </a:p>
          <a:p>
            <a:pPr marL="0" indent="0">
              <a:buNone/>
            </a:pPr>
            <a:r>
              <a:rPr lang="ru-RU" dirty="0" smtClean="0"/>
              <a:t>Определить на </a:t>
            </a:r>
            <a:r>
              <a:rPr lang="ru-RU" dirty="0"/>
              <a:t>ощупь </a:t>
            </a:r>
            <a:r>
              <a:rPr lang="ru-RU" dirty="0" smtClean="0"/>
              <a:t>и </a:t>
            </a:r>
            <a:r>
              <a:rPr lang="ru-RU" dirty="0"/>
              <a:t>назвать,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что спрятано </a:t>
            </a:r>
            <a:r>
              <a:rPr lang="ru-RU" dirty="0"/>
              <a:t>в фасоли.</a:t>
            </a:r>
          </a:p>
          <a:p>
            <a:pPr marL="0" indent="0">
              <a:buNone/>
            </a:pPr>
            <a:r>
              <a:rPr lang="ru-RU" dirty="0" smtClean="0"/>
              <a:t>«Чудесные картинки из крупы». Цель.</a:t>
            </a:r>
          </a:p>
          <a:p>
            <a:pPr marL="0" indent="0">
              <a:buNone/>
            </a:pPr>
            <a:r>
              <a:rPr lang="ru-RU" dirty="0" smtClean="0"/>
              <a:t>Развитие  воображения, мышления, мелкой </a:t>
            </a:r>
          </a:p>
          <a:p>
            <a:pPr marL="0" indent="0">
              <a:buNone/>
            </a:pPr>
            <a:r>
              <a:rPr lang="ru-RU" dirty="0" smtClean="0"/>
              <a:t>моторики, тактильных ощущений.</a:t>
            </a:r>
          </a:p>
          <a:p>
            <a:pPr marL="0" indent="0">
              <a:buNone/>
            </a:pPr>
            <a:r>
              <a:rPr lang="ru-RU" dirty="0" smtClean="0"/>
              <a:t>Клей наносим на поверхность, затем ребёнок </a:t>
            </a:r>
          </a:p>
          <a:p>
            <a:pPr marL="0" indent="0">
              <a:buNone/>
            </a:pPr>
            <a:r>
              <a:rPr lang="ru-RU" dirty="0" smtClean="0"/>
              <a:t>сыпет крупу </a:t>
            </a:r>
            <a:r>
              <a:rPr lang="ru-RU" dirty="0"/>
              <a:t>на </a:t>
            </a:r>
            <a:r>
              <a:rPr lang="ru-RU" dirty="0" smtClean="0"/>
              <a:t> поверхность, придавить,</a:t>
            </a:r>
          </a:p>
          <a:p>
            <a:pPr marL="0" indent="0">
              <a:buNone/>
            </a:pPr>
            <a:r>
              <a:rPr lang="ru-RU" dirty="0" smtClean="0"/>
              <a:t>стряхнуть лишнюю крупу.</a:t>
            </a:r>
          </a:p>
          <a:p>
            <a:pPr marL="0" indent="0">
              <a:buNone/>
            </a:pPr>
            <a:r>
              <a:rPr lang="ru-RU" dirty="0" smtClean="0"/>
              <a:t>Картинка готова!</a:t>
            </a:r>
            <a:endParaRPr lang="ru-RU" dirty="0"/>
          </a:p>
        </p:txBody>
      </p:sp>
      <p:pic>
        <p:nvPicPr>
          <p:cNvPr id="4" name="Picture 2" descr="C:\Users\Владелец\Documents\картинки\DSC_05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t="6281" r="5498"/>
          <a:stretch/>
        </p:blipFill>
        <p:spPr bwMode="auto">
          <a:xfrm>
            <a:off x="5957454" y="-171400"/>
            <a:ext cx="3186546" cy="23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Владелец\Documents\картинки\IMG_20151127_1317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 b="3955"/>
          <a:stretch/>
        </p:blipFill>
        <p:spPr bwMode="auto">
          <a:xfrm>
            <a:off x="6649168" y="3212976"/>
            <a:ext cx="218693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ru-RU" dirty="0" smtClean="0"/>
              <a:t>Опыты с бумагой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/>
              <a:t>Разноцветные цветы раскрывают лепестки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Цель. </a:t>
            </a:r>
            <a:r>
              <a:rPr lang="ru-RU" dirty="0"/>
              <a:t>Познакомить со свойством бумаги размокать в </a:t>
            </a:r>
            <a:r>
              <a:rPr lang="ru-RU" dirty="0" smtClean="0"/>
              <a:t>воде.</a:t>
            </a:r>
          </a:p>
          <a:p>
            <a:pPr marL="0" indent="0">
              <a:buNone/>
            </a:pPr>
            <a:r>
              <a:rPr lang="ru-RU" dirty="0"/>
              <a:t>Закреплять умение сгибать лепестки цветов.</a:t>
            </a:r>
          </a:p>
          <a:p>
            <a:pPr marL="0" indent="0">
              <a:buNone/>
            </a:pPr>
            <a:r>
              <a:rPr lang="ru-RU" dirty="0" smtClean="0"/>
              <a:t>Развивать </a:t>
            </a:r>
            <a:r>
              <a:rPr lang="ru-RU" dirty="0"/>
              <a:t> воображение,  мелкую моторику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Дети рассматривают бумажные цветы, сгибают лепестки цветов, опускают их в воду, наблюдают за лепестками.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3" descr="C:\Users\Владелец\Documents\картинки\P6160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2610379" cy="19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09928"/>
            <a:ext cx="2732112" cy="20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9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« Рисунки из салфеток»</a:t>
            </a:r>
          </a:p>
          <a:p>
            <a:r>
              <a:rPr lang="ru-RU" sz="2400" dirty="0" smtClean="0"/>
              <a:t>Цель. Познакомить со свойством салфеток .</a:t>
            </a:r>
          </a:p>
          <a:p>
            <a:r>
              <a:rPr lang="ru-RU" sz="2400" dirty="0" smtClean="0"/>
              <a:t>Развитие мелкой моторики, воображения, </a:t>
            </a:r>
            <a:r>
              <a:rPr lang="ru-RU" sz="2400" dirty="0" err="1" smtClean="0"/>
              <a:t>цветовосприятия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Дети отрывают часть салфетки от целого. Из салфеток катаем комочки, </a:t>
            </a:r>
          </a:p>
          <a:p>
            <a:r>
              <a:rPr lang="ru-RU" sz="2400" dirty="0" smtClean="0"/>
              <a:t>приклеиваем на </a:t>
            </a:r>
          </a:p>
          <a:p>
            <a:pPr marL="0" indent="0">
              <a:buNone/>
            </a:pPr>
            <a:r>
              <a:rPr lang="ru-RU" sz="2400" dirty="0" smtClean="0"/>
              <a:t>фон, трафарет.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0" y="260648"/>
            <a:ext cx="5150627" cy="169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69715"/>
            <a:ext cx="3747393" cy="273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4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9" b="5524"/>
          <a:stretch/>
        </p:blipFill>
        <p:spPr bwMode="auto">
          <a:xfrm>
            <a:off x="-12429" y="177133"/>
            <a:ext cx="227730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6" b="7136"/>
          <a:stretch/>
        </p:blipFill>
        <p:spPr bwMode="auto">
          <a:xfrm>
            <a:off x="2411760" y="332655"/>
            <a:ext cx="2160240" cy="307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 descr="C:\Users\Владелец\Documents\картинки\_DSC66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" r="9605"/>
          <a:stretch/>
        </p:blipFill>
        <p:spPr bwMode="auto">
          <a:xfrm rot="16200000">
            <a:off x="6566398" y="847479"/>
            <a:ext cx="3106333" cy="207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Владелец\Documents\картинки\_DSC66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" r="6690"/>
          <a:stretch/>
        </p:blipFill>
        <p:spPr bwMode="auto">
          <a:xfrm>
            <a:off x="2121222" y="3789040"/>
            <a:ext cx="4804619" cy="305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Владелец\Documents\картинки\IMG_20161117_1345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12" y="347433"/>
            <a:ext cx="2090087" cy="309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«Твёрдый – мягкий»</a:t>
            </a:r>
          </a:p>
          <a:p>
            <a:r>
              <a:rPr lang="ru-RU" dirty="0" smtClean="0"/>
              <a:t>   Цель. Познакомить со свойствами предметов.</a:t>
            </a:r>
          </a:p>
          <a:p>
            <a:r>
              <a:rPr lang="ru-RU" dirty="0" smtClean="0"/>
              <a:t>Развитие тактильных ощущений, мелкой моторики.</a:t>
            </a:r>
          </a:p>
          <a:p>
            <a:r>
              <a:rPr lang="ru-RU" dirty="0" smtClean="0"/>
              <a:t>Дети рассматривают твёрдые предметы</a:t>
            </a:r>
          </a:p>
          <a:p>
            <a:pPr marL="0" indent="0">
              <a:buNone/>
            </a:pPr>
            <a:r>
              <a:rPr lang="ru-RU" dirty="0" smtClean="0"/>
              <a:t>(камешки, </a:t>
            </a:r>
            <a:r>
              <a:rPr lang="ru-RU" dirty="0"/>
              <a:t>ш</a:t>
            </a:r>
            <a:r>
              <a:rPr lang="ru-RU" dirty="0" smtClean="0"/>
              <a:t>ишки) и мягкие ( вата, мех, </a:t>
            </a:r>
          </a:p>
          <a:p>
            <a:pPr marL="0" indent="0">
              <a:buNone/>
            </a:pPr>
            <a:r>
              <a:rPr lang="ru-RU" dirty="0" smtClean="0"/>
              <a:t>ткань). </a:t>
            </a:r>
          </a:p>
          <a:p>
            <a:r>
              <a:rPr lang="ru-RU" dirty="0" smtClean="0"/>
              <a:t>«Пушистая вата»</a:t>
            </a:r>
          </a:p>
          <a:p>
            <a:r>
              <a:rPr lang="ru-RU" dirty="0" smtClean="0"/>
              <a:t>Цель. Уточнить представления детей о </a:t>
            </a:r>
          </a:p>
          <a:p>
            <a:pPr marL="0" indent="0">
              <a:buNone/>
            </a:pPr>
            <a:r>
              <a:rPr lang="ru-RU" dirty="0" smtClean="0"/>
              <a:t>свойствах ваты.</a:t>
            </a:r>
          </a:p>
          <a:p>
            <a:r>
              <a:rPr lang="ru-RU" dirty="0" smtClean="0"/>
              <a:t>Дети отщипывают кусочки от целого, </a:t>
            </a:r>
          </a:p>
          <a:p>
            <a:pPr marL="0" indent="0">
              <a:buNone/>
            </a:pPr>
            <a:r>
              <a:rPr lang="ru-RU" dirty="0" smtClean="0"/>
              <a:t>рассматривают, приклеивают на фон,</a:t>
            </a:r>
          </a:p>
          <a:p>
            <a:pPr marL="0" indent="0">
              <a:buNone/>
            </a:pPr>
            <a:r>
              <a:rPr lang="ru-RU" dirty="0" smtClean="0"/>
              <a:t> трафарет.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318770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Владелец\Desktop\IMG_20170317_1002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t="12296" b="6462"/>
          <a:stretch/>
        </p:blipFill>
        <p:spPr bwMode="auto">
          <a:xfrm>
            <a:off x="6592048" y="3068960"/>
            <a:ext cx="2248396" cy="3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5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Длительный опыт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«Веточки дерева»</a:t>
            </a:r>
          </a:p>
          <a:p>
            <a:r>
              <a:rPr lang="ru-RU" dirty="0" smtClean="0"/>
              <a:t>Цель. Познакомить с благоприятны</a:t>
            </a:r>
          </a:p>
          <a:p>
            <a:pPr marL="0" indent="0">
              <a:buNone/>
            </a:pPr>
            <a:r>
              <a:rPr lang="ru-RU" dirty="0" smtClean="0"/>
              <a:t>ми условиями </a:t>
            </a:r>
            <a:r>
              <a:rPr lang="ru-RU" dirty="0"/>
              <a:t>для роста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развития растений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Наблюдать </a:t>
            </a:r>
            <a:r>
              <a:rPr lang="ru-RU" dirty="0"/>
              <a:t>за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появлением </a:t>
            </a:r>
          </a:p>
          <a:p>
            <a:pPr marL="0" indent="0">
              <a:buNone/>
            </a:pPr>
            <a:r>
              <a:rPr lang="ru-RU" dirty="0" smtClean="0"/>
              <a:t>листочков </a:t>
            </a:r>
            <a:r>
              <a:rPr lang="ru-RU" dirty="0"/>
              <a:t>на веточках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3" descr="C:\Users\Владелец\Documents\Огород на окне\IMG_20170407_1628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14" y="620688"/>
            <a:ext cx="2265978" cy="402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Владелец\Desktop\IMG_20170317_1720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r="5698" b="7086"/>
          <a:stretch/>
        </p:blipFill>
        <p:spPr bwMode="auto">
          <a:xfrm>
            <a:off x="4572000" y="3003890"/>
            <a:ext cx="1935073" cy="376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5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«Зелёный лук»</a:t>
            </a:r>
          </a:p>
          <a:p>
            <a:r>
              <a:rPr lang="ru-RU" dirty="0" smtClean="0"/>
              <a:t>Цель. </a:t>
            </a:r>
            <a:r>
              <a:rPr lang="ru-RU" dirty="0"/>
              <a:t>Д</a:t>
            </a:r>
            <a:r>
              <a:rPr lang="ru-RU" dirty="0" smtClean="0"/>
              <a:t>ать </a:t>
            </a:r>
            <a:r>
              <a:rPr lang="ru-RU" dirty="0"/>
              <a:t>понятие о </a:t>
            </a:r>
            <a:r>
              <a:rPr lang="ru-RU" dirty="0" smtClean="0"/>
              <a:t> росте лука</a:t>
            </a:r>
            <a:r>
              <a:rPr lang="ru-RU" dirty="0"/>
              <a:t>. Показать значение света, воды и тепла </a:t>
            </a:r>
            <a:r>
              <a:rPr lang="ru-RU" dirty="0" smtClean="0"/>
              <a:t>для </a:t>
            </a:r>
            <a:r>
              <a:rPr lang="ru-RU" dirty="0"/>
              <a:t>его </a:t>
            </a:r>
            <a:r>
              <a:rPr lang="ru-RU" dirty="0" smtClean="0"/>
              <a:t>роста.</a:t>
            </a:r>
            <a:endParaRPr lang="ru-RU" dirty="0"/>
          </a:p>
          <a:p>
            <a:r>
              <a:rPr lang="ru-RU" dirty="0" smtClean="0"/>
              <a:t>Посадка лука . Наблюдение</a:t>
            </a:r>
          </a:p>
          <a:p>
            <a:pPr marL="0" indent="0">
              <a:buNone/>
            </a:pPr>
            <a:r>
              <a:rPr lang="ru-RU" dirty="0"/>
              <a:t>з</a:t>
            </a:r>
            <a:r>
              <a:rPr lang="ru-RU" dirty="0" smtClean="0"/>
              <a:t>а ростом , употребление в </a:t>
            </a:r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ищу.</a:t>
            </a:r>
          </a:p>
          <a:p>
            <a:r>
              <a:rPr lang="ru-RU" dirty="0" smtClean="0"/>
              <a:t>«Травка». </a:t>
            </a:r>
          </a:p>
          <a:p>
            <a:r>
              <a:rPr lang="ru-RU" dirty="0" smtClean="0"/>
              <a:t>Цель. </a:t>
            </a:r>
            <a:r>
              <a:rPr lang="ru-RU" dirty="0"/>
              <a:t>Познакомить </a:t>
            </a:r>
            <a:r>
              <a:rPr lang="ru-RU" dirty="0" smtClean="0"/>
              <a:t>с</a:t>
            </a:r>
          </a:p>
          <a:p>
            <a:r>
              <a:rPr lang="ru-RU" dirty="0" smtClean="0"/>
              <a:t> благоприятными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условиями для роста </a:t>
            </a:r>
          </a:p>
          <a:p>
            <a:pPr marL="0" indent="0">
              <a:buNone/>
            </a:pPr>
            <a:r>
              <a:rPr lang="ru-RU" dirty="0"/>
              <a:t>и развития растений.</a:t>
            </a:r>
          </a:p>
          <a:p>
            <a:endParaRPr lang="ru-RU" dirty="0" smtClean="0"/>
          </a:p>
          <a:p>
            <a:r>
              <a:rPr lang="ru-RU" dirty="0" smtClean="0"/>
              <a:t>Посадка семян в ёмкость с</a:t>
            </a:r>
          </a:p>
          <a:p>
            <a:pPr marL="0" indent="0">
              <a:buNone/>
            </a:pPr>
            <a:r>
              <a:rPr lang="ru-RU" dirty="0" smtClean="0"/>
              <a:t> цветными салфетками, по-</a:t>
            </a:r>
          </a:p>
          <a:p>
            <a:pPr marL="0" indent="0">
              <a:buNone/>
            </a:pPr>
            <a:r>
              <a:rPr lang="ru-RU" dirty="0"/>
              <a:t>л</a:t>
            </a:r>
            <a:r>
              <a:rPr lang="ru-RU" dirty="0" smtClean="0"/>
              <a:t>ив, наблюдение за ростом.</a:t>
            </a:r>
          </a:p>
          <a:p>
            <a:endParaRPr lang="ru-RU" dirty="0"/>
          </a:p>
        </p:txBody>
      </p:sp>
      <p:pic>
        <p:nvPicPr>
          <p:cNvPr id="4" name="Picture 4" descr="C:\Users\Владелец\Documents\Огород на окне\IMG_20170407_161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212" y="1916832"/>
            <a:ext cx="2050787" cy="364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Владелец\Documents\Огород на окне\IMG_20170407_1617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000" y="3240327"/>
            <a:ext cx="2022951" cy="359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r>
              <a:rPr lang="ru-RU" dirty="0" smtClean="0"/>
              <a:t>Сентябрь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939877"/>
              </p:ext>
            </p:extLst>
          </p:nvPr>
        </p:nvGraphicFramePr>
        <p:xfrm>
          <a:off x="462671" y="836712"/>
          <a:ext cx="8229600" cy="3127204"/>
        </p:xfrm>
        <a:graphic>
          <a:graphicData uri="http://schemas.openxmlformats.org/drawingml/2006/table">
            <a:tbl>
              <a:tblPr firstRow="1" firstCol="1" bandRow="1"/>
              <a:tblGrid>
                <a:gridCol w="1221882"/>
                <a:gridCol w="1221882"/>
                <a:gridCol w="3586333"/>
                <a:gridCol w="2199503"/>
              </a:tblGrid>
              <a:tr h="1006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игры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Ц.ель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Задачи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Оборудование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«Какая бывает вода».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Познакомить детей со свойствами воды: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прозрачная, без запаха, растворяются вещества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1.Развивать зрительно - слуховые связи, мелкую моторику рук, координацию движений.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2.Воспитывать положительное отношение к элементарной экспериментальной  деятельности.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1.Центр « Вода-песок».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2.Разноцветные формочки.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3.Игрушка Капелька.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Плавающие игрушки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«Поиграем с песком».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Познакомить  детей со свойствами песка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1.Формировать у детей навык практического экспериментирования с разными предметами из разных материалов.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2.Развивать активный словарь.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 «воды и песка»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Совочки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Мельница для песка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971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57342"/>
              </p:ext>
            </p:extLst>
          </p:nvPr>
        </p:nvGraphicFramePr>
        <p:xfrm>
          <a:off x="457200" y="4149080"/>
          <a:ext cx="8229600" cy="2304256"/>
        </p:xfrm>
        <a:graphic>
          <a:graphicData uri="http://schemas.openxmlformats.org/drawingml/2006/table">
            <a:tbl>
              <a:tblPr firstRow="1" firstCol="1" bandRow="1"/>
              <a:tblGrid>
                <a:gridCol w="1198892"/>
                <a:gridCol w="1244872"/>
                <a:gridCol w="3586333"/>
                <a:gridCol w="2199503"/>
              </a:tblGrid>
              <a:tr h="1382554">
                <a:tc>
                  <a:txBody>
                    <a:bodyPr/>
                    <a:lstStyle/>
                    <a:p>
                      <a:pPr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«Мутная водица».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Развивать представление о том, что прозрачная вода может быть мутной.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1.Учить проводить простейшие опыты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2.Развивать фантазию, творческие способности.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3.Воспитывать положительное отношение к своей работе, работам своих товарищей.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      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«Центр воды и песка»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2.Песок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702">
                <a:tc>
                  <a:txBody>
                    <a:bodyPr/>
                    <a:lstStyle/>
                    <a:p>
                      <a:pPr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«Поиграем с ветерком».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Учить умению обнаруживать движение воздуха.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1.Учить детей действовать с султанчиками, дуть на них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2.Развивать умение проговаривать знакомую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потешку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показывать её при помощи пальчиковой гимнастики.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Разноцветные султанчики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84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– и я забуду, покажи – и я запомню, дай попробовать – и я пойму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китайская пословица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7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/>
          <a:lstStyle/>
          <a:p>
            <a:r>
              <a:rPr lang="ru-RU" dirty="0" smtClean="0"/>
              <a:t>Ноябрь  Декабрь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336868"/>
              </p:ext>
            </p:extLst>
          </p:nvPr>
        </p:nvGraphicFramePr>
        <p:xfrm>
          <a:off x="457200" y="836713"/>
          <a:ext cx="8229600" cy="2945678"/>
        </p:xfrm>
        <a:graphic>
          <a:graphicData uri="http://schemas.openxmlformats.org/drawingml/2006/table">
            <a:tbl>
              <a:tblPr firstRow="1" firstCol="1" bandRow="1"/>
              <a:tblGrid>
                <a:gridCol w="1221882"/>
                <a:gridCol w="1221882"/>
                <a:gridCol w="3586333"/>
                <a:gridCol w="2199503"/>
              </a:tblGrid>
              <a:tr h="1403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«Камешки разные»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Закрепить  знания детей о свойстве камешек: твёрдые, тяжёлые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1.Развивать общую и мелкую моторику, воображение.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3.Воспитывать положительное отношение к элементарной исследовательской деятельности.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Камешки разного размера и фактуры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Таз с водой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«Поймай рыбку»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Формировать  у детей навык практического экспериментирования с разными предметами из разных материалов.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1.Учить детей действовать с разными предметами из разных материалов.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2.Развивать зрительно – слуховые связи, мелкую моторику рук, координацию движений.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3.Воспитывать познавательный интерес к окружающему миру.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4.Закреплять знания основных цветов.       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1.Разноцветные сачки.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2.Рыбки резиновые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Разного цвета и размера.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«Центр воды и песка».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4.Ситечки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05250" y="3352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636284"/>
              </p:ext>
            </p:extLst>
          </p:nvPr>
        </p:nvGraphicFramePr>
        <p:xfrm>
          <a:off x="539552" y="3789039"/>
          <a:ext cx="8229600" cy="3084869"/>
        </p:xfrm>
        <a:graphic>
          <a:graphicData uri="http://schemas.openxmlformats.org/drawingml/2006/table">
            <a:tbl>
              <a:tblPr firstRow="1" firstCol="1" bandRow="1"/>
              <a:tblGrid>
                <a:gridCol w="1221882"/>
                <a:gridCol w="1221882"/>
                <a:gridCol w="3586333"/>
                <a:gridCol w="2199503"/>
              </a:tblGrid>
              <a:tr h="933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«Песочные фигурки»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Закрепить  знания детей о свойствах песка: сухой песок – хорошо сыпется, мокрый- лепится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1.Формировать представление о  размере (большой- маленький).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2.Развивать активный словарь.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3.Развивать общую и мелкую моторику, тактильные ощущения.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1.Пластмассовые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мельницы 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2.Совочки.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Тазик с песком.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Вода в лейках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153">
                <a:tc>
                  <a:txBody>
                    <a:bodyPr/>
                    <a:lstStyle/>
                    <a:p>
                      <a:pPr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«Следы на снегу»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Дать   представление о свойстве снега 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1.Формировать у детей навык практического экспериментирования с разными  материалами.</a:t>
                      </a:r>
                    </a:p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2.Развивать мелкую моторику рук, координацию движений.</a:t>
                      </a:r>
                    </a:p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3.Воспитывать положительное отношение к персонажу-Зайчику.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1.Зайчик - игрушка</a:t>
                      </a:r>
                    </a:p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2.Формочки для снега</a:t>
                      </a:r>
                    </a:p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3.Совочки</a:t>
                      </a:r>
                    </a:p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4.Подносы</a:t>
                      </a:r>
                    </a:p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5.Чистый снег в тазу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228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/>
          <a:lstStyle/>
          <a:p>
            <a:r>
              <a:rPr lang="ru-RU" dirty="0" smtClean="0"/>
              <a:t>Январь, февраль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496799"/>
              </p:ext>
            </p:extLst>
          </p:nvPr>
        </p:nvGraphicFramePr>
        <p:xfrm>
          <a:off x="457200" y="908719"/>
          <a:ext cx="8229600" cy="2313432"/>
        </p:xfrm>
        <a:graphic>
          <a:graphicData uri="http://schemas.openxmlformats.org/drawingml/2006/table">
            <a:tbl>
              <a:tblPr firstRow="1" firstCol="1" bandRow="1"/>
              <a:tblGrid>
                <a:gridCol w="1221882"/>
                <a:gridCol w="1221882"/>
                <a:gridCol w="3586333"/>
                <a:gridCol w="2199503"/>
              </a:tblGrid>
              <a:tr h="108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«Песочные фигурки»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Закрепить  знания детей о свойствах песка: сухой песок – хорошо сыпется, мокрый- лепится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1.Формировать представление о  размере (большой- маленький).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2.Развивать активный словарь.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3.Развивать общую и мелкую моторику, тактильные ощущения.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1.Пластмассовые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мельницы 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2.Совочки.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Тазик с песком.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Вода в лейках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1">
                <a:tc>
                  <a:txBody>
                    <a:bodyPr/>
                    <a:lstStyle/>
                    <a:p>
                      <a:pPr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«Следы на снегу»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Дать   представление о свойстве снега 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1.Формировать у детей навык практического экспериментирования с разными  материалами.</a:t>
                      </a:r>
                    </a:p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2.Развивать мелкую моторику рук, координацию движений.</a:t>
                      </a:r>
                    </a:p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3.Воспитывать положительное отношение к персонажу-Зайчику.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1.Зайчик - игрушка</a:t>
                      </a:r>
                    </a:p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2.Формочки для снега</a:t>
                      </a:r>
                    </a:p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3.Совочки</a:t>
                      </a:r>
                    </a:p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4.Подносы</a:t>
                      </a:r>
                    </a:p>
                    <a:p>
                      <a:pPr indent="15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5.Чистый снег в тазу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509923"/>
              </p:ext>
            </p:extLst>
          </p:nvPr>
        </p:nvGraphicFramePr>
        <p:xfrm>
          <a:off x="457200" y="3645024"/>
          <a:ext cx="8229600" cy="2736304"/>
        </p:xfrm>
        <a:graphic>
          <a:graphicData uri="http://schemas.openxmlformats.org/drawingml/2006/table">
            <a:tbl>
              <a:tblPr firstRow="1" firstCol="1" bandRow="1"/>
              <a:tblGrid>
                <a:gridCol w="1221882"/>
                <a:gridCol w="1221882"/>
                <a:gridCol w="3586333"/>
                <a:gridCol w="2199503"/>
              </a:tblGrid>
              <a:tr h="1485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«Мыльные пузыри»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Научить детей выполнять дыхательное упражнение для выдувания мыльных пузырей. .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1.Формировать знания о воздухе, способность дуть в определенном направлении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2.Развивать общую моторику рук, координацию движений.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3.Воспитывать доброжелательность, желание помочь.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Раствор для мыльных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Пузырей.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Формочки для </a:t>
                      </a:r>
                    </a:p>
                    <a:p>
                      <a:pPr marL="2857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мыльных пузырей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«Цветные льдинки»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Дать  представление о свойстве воды превращаться в лёд.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1.Формировать умение называть основные цвета.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2.Развивать мелкую моторику рук, координацию движений.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3.Воспитывать положительное отношение к элементарной исследовательской деятельности.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1Кусочки цветного льда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2.Прозрачный кусочек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льда с фигурками разного цвета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внутри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911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/>
          <a:lstStyle/>
          <a:p>
            <a:r>
              <a:rPr lang="ru-RU" dirty="0" smtClean="0"/>
              <a:t>Март, Апрель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487461"/>
              </p:ext>
            </p:extLst>
          </p:nvPr>
        </p:nvGraphicFramePr>
        <p:xfrm>
          <a:off x="457200" y="836712"/>
          <a:ext cx="8229600" cy="2160240"/>
        </p:xfrm>
        <a:graphic>
          <a:graphicData uri="http://schemas.openxmlformats.org/drawingml/2006/table">
            <a:tbl>
              <a:tblPr firstRow="1" firstCol="1" bandRow="1"/>
              <a:tblGrid>
                <a:gridCol w="1221882"/>
                <a:gridCol w="1221882"/>
                <a:gridCol w="3586333"/>
                <a:gridCol w="2199503"/>
              </a:tblGrid>
              <a:tr h="1169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«Разноцветные цветы раскрывают лепестки»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Познакомить со свойством бумаги размокать в воде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1.Закреплять умение сгибать лепестки цветов.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2.Развивать  воображение,  мелкую моторику.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1Надувной бассейн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2.Цветы из бумаги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разного цвета и размера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«Бусы для зверят»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Дать  понятие о свойствах и качествах льда.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1.Формировать представление о  животных леса(зайце, белке, медведе).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2.Развивать мелкую моторику рук.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3.Воспитывать отзывчивость, доброжелательность.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      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1.Игрушки (заяц, медведь, белочка).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2.Цветные льдинки для бус.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3.Крупные деревянные бусинки.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71810"/>
              </p:ext>
            </p:extLst>
          </p:nvPr>
        </p:nvGraphicFramePr>
        <p:xfrm>
          <a:off x="457200" y="3284984"/>
          <a:ext cx="8229600" cy="2952328"/>
        </p:xfrm>
        <a:graphic>
          <a:graphicData uri="http://schemas.openxmlformats.org/drawingml/2006/table">
            <a:tbl>
              <a:tblPr firstRow="1" firstCol="1" bandRow="1"/>
              <a:tblGrid>
                <a:gridCol w="1221882"/>
                <a:gridCol w="1221882"/>
                <a:gridCol w="3586333"/>
                <a:gridCol w="2199503"/>
              </a:tblGrid>
              <a:tr h="1073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«Веточки сирени»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Наблюдать за появлением листочков на веточках. 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1.Наблюдать за появлением листочков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2.Дать представление о том, что растениям нужна вода.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3.Воспитывать сочувствие к игровым персонажам, вызывать желание помочь им.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1.Ваза с водой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2.Веточки сирени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«Плавают или тонут?»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Дать понятие о том, что предметы бывают тяжёлые и легкие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1.Упражнять  в определении температуры воды.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2.Развивать координацию движений, общую и мелкую моторику.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3.Воспитывать  интерес к трудовым действиям взрослых.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      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«Центр воды и песка».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2.Мелкие пластмассовые игрушки и шарики.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3.Камешки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4.Шишки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5.Предметы: ложки, машинки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др.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155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Май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2651668"/>
          <a:ext cx="8229600" cy="2956427"/>
        </p:xfrm>
        <a:graphic>
          <a:graphicData uri="http://schemas.openxmlformats.org/drawingml/2006/table">
            <a:tbl>
              <a:tblPr firstRow="1" firstCol="1" bandRow="1"/>
              <a:tblGrid>
                <a:gridCol w="1221882"/>
                <a:gridCol w="1221882"/>
                <a:gridCol w="3586333"/>
                <a:gridCol w="2199503"/>
              </a:tblGrid>
              <a:tr h="1414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«Поиграем с солнечным зайчиком»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Дать представление о том, что это луч солнечного света.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1.Учить ориентироваться в групповом помещении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2.Развивать тактильно- кинестетическую чувствительность.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3.Упражнять в определении качества предметов – размер, форма.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3.Воспитывать положительное отношение к персонажу.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1.Зеркало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3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«Купание пупсов»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Закрепить   умение определять температуру воды.</a:t>
                      </a: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1.Приучать детей употреблять в речи названия предметов, действий с ними.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2.Развивать умение не отвлекаться от поставленной задачи.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3.Воспитывать культурно- гигиенические навыки,  поведения.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      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1.Куколки по количеству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детей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2 ведёрка с водой (холодная, горячая)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3.Таз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4.Мыло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5.Мыльница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6.Полотенце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83" marR="66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67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         Результативность работы </a:t>
            </a:r>
            <a:r>
              <a:rPr lang="ru-RU" sz="3200" dirty="0"/>
              <a:t>по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опытно-экспериментальной </a:t>
            </a:r>
            <a:r>
              <a:rPr lang="ru-RU" sz="3200" dirty="0"/>
              <a:t>деятельности: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Развита познавательная активность, проявляют интерес к поисково-исследовательской деятельности</a:t>
            </a:r>
            <a:endParaRPr lang="ru-RU" dirty="0" smtClean="0"/>
          </a:p>
          <a:p>
            <a:pPr lvl="0"/>
            <a:r>
              <a:rPr lang="ru-RU" dirty="0"/>
              <a:t>У детей проявляется активность, самостоятельность мышления, творческие начала</a:t>
            </a:r>
          </a:p>
          <a:p>
            <a:r>
              <a:rPr lang="ru-RU" dirty="0"/>
              <a:t>Дети испытывают радость, удивление и восторг от своих маленьких и больших открытий, которые вызывают у них чувство удовлетворения от проделанной работы.</a:t>
            </a:r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Многие  </a:t>
            </a:r>
            <a:r>
              <a:rPr lang="ru-RU" dirty="0"/>
              <a:t>бережно относятся к природе, владеют основными нормами поведения в ней;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8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Спасибо за внимание!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4100" name="Picture 4" descr="C:\Users\Владелец\Documents\картинки\1525906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8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Цель</a:t>
            </a:r>
            <a:r>
              <a:rPr lang="ru-RU" sz="3600" dirty="0"/>
              <a:t>. </a:t>
            </a:r>
            <a:r>
              <a:rPr lang="ru-RU" sz="3600" dirty="0" smtClean="0"/>
              <a:t> Развитие познавательной активности </a:t>
            </a:r>
            <a:r>
              <a:rPr lang="ru-RU" sz="3600" dirty="0"/>
              <a:t>у детей </a:t>
            </a:r>
            <a:r>
              <a:rPr lang="ru-RU" sz="3600" dirty="0" smtClean="0"/>
              <a:t>раннего возраста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Задачи. </a:t>
            </a:r>
            <a:endParaRPr lang="ru-RU" dirty="0" smtClean="0"/>
          </a:p>
          <a:p>
            <a:r>
              <a:rPr lang="ru-RU" dirty="0" smtClean="0"/>
              <a:t>Способствовать  </a:t>
            </a:r>
            <a:r>
              <a:rPr lang="ru-RU" dirty="0"/>
              <a:t>формированию у детей познавательного </a:t>
            </a:r>
            <a:r>
              <a:rPr lang="ru-RU" dirty="0" smtClean="0"/>
              <a:t>интереса.</a:t>
            </a:r>
          </a:p>
          <a:p>
            <a:r>
              <a:rPr lang="ru-RU" dirty="0" smtClean="0"/>
              <a:t>Способствовать </a:t>
            </a:r>
            <a:r>
              <a:rPr lang="ru-RU" dirty="0"/>
              <a:t>формированию </a:t>
            </a:r>
            <a:r>
              <a:rPr lang="ru-RU" dirty="0" smtClean="0"/>
              <a:t>целостной картины восприятия мира у детей раннего возраста.</a:t>
            </a:r>
            <a:endParaRPr lang="ru-RU" dirty="0"/>
          </a:p>
          <a:p>
            <a:pPr lvl="0"/>
            <a:r>
              <a:rPr lang="ru-RU" dirty="0"/>
              <a:t>Р</a:t>
            </a:r>
            <a:r>
              <a:rPr lang="ru-RU" dirty="0" smtClean="0"/>
              <a:t>асширять </a:t>
            </a:r>
            <a:r>
              <a:rPr lang="ru-RU" dirty="0"/>
              <a:t>опыт ориентировки в </a:t>
            </a:r>
            <a:r>
              <a:rPr lang="ru-RU" dirty="0" smtClean="0"/>
              <a:t>окружающем. </a:t>
            </a:r>
          </a:p>
          <a:p>
            <a:pPr lvl="0"/>
            <a:r>
              <a:rPr lang="ru-RU" dirty="0"/>
              <a:t>О</a:t>
            </a:r>
            <a:r>
              <a:rPr lang="ru-RU" dirty="0" smtClean="0"/>
              <a:t>богащать опыт детей </a:t>
            </a:r>
            <a:r>
              <a:rPr lang="ru-RU" dirty="0"/>
              <a:t>разнообразными сенсорными </a:t>
            </a:r>
            <a:r>
              <a:rPr lang="ru-RU" dirty="0" smtClean="0"/>
              <a:t>впечатлениями.</a:t>
            </a:r>
          </a:p>
          <a:p>
            <a:pPr lvl="0"/>
            <a:r>
              <a:rPr lang="ru-RU" dirty="0" smtClean="0"/>
              <a:t>Воспитывать бережное отношение к природе.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0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Основной метод исследовательской деятельности у детей раннего возраста - элементарные опыты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Кратковременные</a:t>
            </a:r>
          </a:p>
          <a:p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                                                Длительные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15" name="Picture 2" descr="C:\Users\Владелец\Desktop\DSC_02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461" y="3645024"/>
            <a:ext cx="421827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38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« Водяная Мельница»</a:t>
            </a:r>
          </a:p>
          <a:p>
            <a:r>
              <a:rPr lang="ru-RU" dirty="0" smtClean="0"/>
              <a:t>Цель. </a:t>
            </a:r>
            <a:r>
              <a:rPr lang="ru-RU" dirty="0"/>
              <a:t>Познакомить детей со свойствами </a:t>
            </a:r>
            <a:r>
              <a:rPr lang="ru-RU" dirty="0" smtClean="0"/>
              <a:t>воды. Развитие мелкой моторики.</a:t>
            </a:r>
          </a:p>
          <a:p>
            <a:r>
              <a:rPr lang="ru-RU" dirty="0" smtClean="0"/>
              <a:t>Учить пользоваться черпачком </a:t>
            </a:r>
          </a:p>
          <a:p>
            <a:r>
              <a:rPr lang="ru-RU" dirty="0" smtClean="0"/>
              <a:t>Детям предлагают взять черпачок , набрать воды и налить в мельницу. Вода льётся-</a:t>
            </a:r>
          </a:p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рутится мельница.</a:t>
            </a:r>
          </a:p>
          <a:p>
            <a:r>
              <a:rPr lang="ru-RU" dirty="0"/>
              <a:t>Опыт «Тонут-не-тонут» (листья)</a:t>
            </a:r>
          </a:p>
          <a:p>
            <a:r>
              <a:rPr lang="ru-RU" dirty="0"/>
              <a:t>Цель. Умение делать простейшие </a:t>
            </a:r>
            <a:endParaRPr lang="ru-RU" dirty="0" smtClean="0"/>
          </a:p>
          <a:p>
            <a:r>
              <a:rPr lang="ru-RU" dirty="0" smtClean="0"/>
              <a:t>выводы</a:t>
            </a:r>
            <a:endParaRPr lang="ru-RU" dirty="0"/>
          </a:p>
          <a:p>
            <a:r>
              <a:rPr lang="ru-RU" dirty="0"/>
              <a:t>Рассматривание листочков. </a:t>
            </a:r>
            <a:endParaRPr lang="ru-RU" dirty="0" smtClean="0"/>
          </a:p>
          <a:p>
            <a:r>
              <a:rPr lang="ru-RU" dirty="0" smtClean="0"/>
              <a:t>Воспитатель предлагает </a:t>
            </a:r>
            <a:r>
              <a:rPr lang="ru-RU" dirty="0"/>
              <a:t>проверить </a:t>
            </a:r>
            <a:endParaRPr lang="ru-RU" dirty="0" smtClean="0"/>
          </a:p>
          <a:p>
            <a:r>
              <a:rPr lang="ru-RU" dirty="0" smtClean="0"/>
              <a:t>тонут </a:t>
            </a:r>
            <a:r>
              <a:rPr lang="ru-RU" dirty="0"/>
              <a:t>листочки в воде или не тонут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Дети опускают листья в воду. Делают выводы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Владелец\Desktop\Опыты с водой\Новая папка (2)\DSC_0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83" y="2924944"/>
            <a:ext cx="3178696" cy="211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«Поймай </a:t>
            </a:r>
            <a:r>
              <a:rPr lang="ru-RU" dirty="0" smtClean="0"/>
              <a:t>рыбку»</a:t>
            </a:r>
          </a:p>
          <a:p>
            <a:r>
              <a:rPr lang="ru-RU" dirty="0"/>
              <a:t>Формировать  у детей навык практического экспериментирования с разными предметами из разных </a:t>
            </a:r>
            <a:r>
              <a:rPr lang="ru-RU" dirty="0" smtClean="0"/>
              <a:t>материалов</a:t>
            </a:r>
          </a:p>
          <a:p>
            <a:r>
              <a:rPr lang="ru-RU" dirty="0" smtClean="0"/>
              <a:t>Развивать мелкую </a:t>
            </a:r>
            <a:r>
              <a:rPr lang="ru-RU" dirty="0"/>
              <a:t>моторику рук, координацию движений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Детям предлагаю поймать рыбок из воды с помощью сачков.( рыбки разного цвета, размера, материала)</a:t>
            </a:r>
          </a:p>
          <a:p>
            <a:r>
              <a:rPr lang="ru-RU" dirty="0"/>
              <a:t>«Разноцветная водичка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Цель. Формировать </a:t>
            </a:r>
            <a:r>
              <a:rPr lang="ru-RU" dirty="0"/>
              <a:t> представление детей о свойстве воды - </a:t>
            </a:r>
            <a:r>
              <a:rPr lang="ru-RU" dirty="0" smtClean="0"/>
              <a:t>возможности окрашивания</a:t>
            </a:r>
          </a:p>
          <a:p>
            <a:r>
              <a:rPr lang="ru-RU" dirty="0"/>
              <a:t>Закреплять знания основных цветов.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мелкую моторику рук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Предложить детям рассмотреть воду в бутылочках, закрыть их крышками и встряхнуть. Вода окрасится в разный цвет.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4" descr="C:\Users\Владелец\Desktop\detsad-69246-1486630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88640"/>
            <a:ext cx="313234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5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/>
              <a:t>«Рябь на воде». Эксперимент</a:t>
            </a:r>
          </a:p>
          <a:p>
            <a:r>
              <a:rPr lang="ru-RU" sz="2000" dirty="0"/>
              <a:t>Цель: Развитие дыхательного аппарата.</a:t>
            </a:r>
          </a:p>
          <a:p>
            <a:r>
              <a:rPr lang="ru-RU" sz="2000" dirty="0"/>
              <a:t>Задачи: Вызывать заинтересованность детей к происходящему.</a:t>
            </a:r>
          </a:p>
          <a:p>
            <a:r>
              <a:rPr lang="ru-RU" sz="2000" dirty="0"/>
              <a:t>Ход опыта: На стол поставить тазик с водой. Обратить внимание детей на то, что когда дуешь на водичку, на поверхности появляется рябь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«Плавает, тонет». Опыт</a:t>
            </a:r>
          </a:p>
          <a:p>
            <a:r>
              <a:rPr lang="ru-RU" sz="2000" dirty="0"/>
              <a:t>Цель: Закрепление знаний о весе предмета.</a:t>
            </a:r>
          </a:p>
          <a:p>
            <a:r>
              <a:rPr lang="ru-RU" sz="2000" dirty="0"/>
              <a:t>Задачи:</a:t>
            </a:r>
          </a:p>
          <a:p>
            <a:r>
              <a:rPr lang="ru-RU" sz="2000" dirty="0"/>
              <a:t>Учить определять легкие и тяжелые предметы (одни остаются на поверхности воды, другие тонут).</a:t>
            </a:r>
          </a:p>
          <a:p>
            <a:r>
              <a:rPr lang="ru-RU" sz="2000" dirty="0"/>
              <a:t>Способствовать созданию радостного настроения.</a:t>
            </a:r>
          </a:p>
          <a:p>
            <a:r>
              <a:rPr lang="ru-RU" sz="2000" dirty="0"/>
              <a:t>Ход .</a:t>
            </a:r>
            <a:r>
              <a:rPr lang="ru-RU" sz="2000" dirty="0" smtClean="0"/>
              <a:t> </a:t>
            </a:r>
            <a:r>
              <a:rPr lang="ru-RU" sz="2000" dirty="0"/>
              <a:t>В</a:t>
            </a:r>
            <a:r>
              <a:rPr lang="ru-RU" sz="2000" dirty="0" smtClean="0"/>
              <a:t> ёмкость с </a:t>
            </a:r>
            <a:r>
              <a:rPr lang="ru-RU" sz="2000" dirty="0"/>
              <a:t>водой опускаем камни – тонут, а пластмассовые шарики – плавают</a:t>
            </a:r>
            <a:r>
              <a:rPr lang="ru-RU" sz="2000" dirty="0" smtClean="0"/>
              <a:t>. Делаем выводы.</a:t>
            </a:r>
            <a:endParaRPr lang="ru-RU" sz="2000" dirty="0"/>
          </a:p>
        </p:txBody>
      </p:sp>
      <p:pic>
        <p:nvPicPr>
          <p:cNvPr id="4" name="Picture 3" descr="C:\Users\Владелец\Desktop\Опыты с водой\DSC_03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929" y="18738"/>
            <a:ext cx="3755380" cy="25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78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38912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 «Игры с губкой». Эксперимент</a:t>
            </a:r>
          </a:p>
          <a:p>
            <a:r>
              <a:rPr lang="ru-RU" dirty="0"/>
              <a:t>Цель: Создание условий, необходимых для сенсорного развития детей.</a:t>
            </a:r>
          </a:p>
          <a:p>
            <a:r>
              <a:rPr lang="ru-RU" dirty="0"/>
              <a:t>Задачи:</a:t>
            </a:r>
          </a:p>
          <a:p>
            <a:r>
              <a:rPr lang="ru-RU" dirty="0"/>
              <a:t>Познакомить со свойствами губки.</a:t>
            </a:r>
          </a:p>
          <a:p>
            <a:r>
              <a:rPr lang="ru-RU" dirty="0"/>
              <a:t>Учить набирать воду губкой и отжимать её в ёмкость.</a:t>
            </a:r>
          </a:p>
          <a:p>
            <a:r>
              <a:rPr lang="ru-RU" dirty="0"/>
              <a:t>Воспитывать интерес к экспериментальной деятельности.</a:t>
            </a:r>
          </a:p>
          <a:p>
            <a:r>
              <a:rPr lang="ru-RU" dirty="0"/>
              <a:t>Ход </a:t>
            </a:r>
            <a:r>
              <a:rPr lang="ru-RU" dirty="0" smtClean="0"/>
              <a:t>: </a:t>
            </a:r>
            <a:r>
              <a:rPr lang="ru-RU" dirty="0"/>
              <a:t>Воспитатель преднамеренно разливает воду в поднос, где лежат губки, а потом просит помочь ребят, убрать её с помощью «губок-помощниц». Предварительно показав, как это можно сделать</a:t>
            </a:r>
            <a:r>
              <a:rPr lang="ru-RU" dirty="0" smtClean="0"/>
              <a:t>.</a:t>
            </a:r>
          </a:p>
          <a:p>
            <a:r>
              <a:rPr lang="ru-RU" dirty="0"/>
              <a:t>«Мутная водица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Цель. Дать </a:t>
            </a:r>
            <a:r>
              <a:rPr lang="ru-RU" dirty="0"/>
              <a:t>представление о том, что прозрачная вода может быть мутной. </a:t>
            </a:r>
            <a:endParaRPr lang="ru-RU" dirty="0" smtClean="0"/>
          </a:p>
          <a:p>
            <a:r>
              <a:rPr lang="ru-RU" dirty="0"/>
              <a:t>Развивать фантазию, творческие способности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Добавляем в ёмкость с водой песок, размешиваем и наблюдаем.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Владелец\Desktop\Опыты с водой\DSC_0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86" y="4365104"/>
            <a:ext cx="345638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0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Опыт «Откуда берётся грязь»</a:t>
            </a:r>
          </a:p>
          <a:p>
            <a:r>
              <a:rPr lang="ru-RU" dirty="0" smtClean="0"/>
              <a:t>Цель. </a:t>
            </a:r>
            <a:r>
              <a:rPr lang="ru-RU" dirty="0"/>
              <a:t>Умение делать простейшие </a:t>
            </a:r>
            <a:r>
              <a:rPr lang="ru-RU" dirty="0" smtClean="0"/>
              <a:t>выводы</a:t>
            </a:r>
          </a:p>
          <a:p>
            <a:r>
              <a:rPr lang="ru-RU" dirty="0" smtClean="0"/>
              <a:t>Развитие моторики, координации</a:t>
            </a:r>
          </a:p>
          <a:p>
            <a:r>
              <a:rPr lang="ru-RU" dirty="0"/>
              <a:t>Рассматривают сухую землю в ёмкости. Поливают землю водой из </a:t>
            </a:r>
            <a:r>
              <a:rPr lang="ru-RU" dirty="0" smtClean="0"/>
              <a:t>леек.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3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629</TotalTime>
  <Words>1622</Words>
  <Application>Microsoft Office PowerPoint</Application>
  <PresentationFormat>Экран (4:3)</PresentationFormat>
  <Paragraphs>333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Опытническая деятельность с детьми раннего возраста. </vt:lpstr>
      <vt:lpstr>Презентация PowerPoint</vt:lpstr>
      <vt:lpstr>Цель.  Развитие познавательной активности у детей раннего возраста</vt:lpstr>
      <vt:lpstr>Основной метод исследовательской деятельности у детей раннего возраста - элементарные опыты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Опыты со льдом</vt:lpstr>
      <vt:lpstr>Опыт с ветром</vt:lpstr>
      <vt:lpstr>Опыты с крупой</vt:lpstr>
      <vt:lpstr>Опыты с бумагой</vt:lpstr>
      <vt:lpstr>Презентация PowerPoint</vt:lpstr>
      <vt:lpstr>Презентация PowerPoint</vt:lpstr>
      <vt:lpstr>Презентация PowerPoint</vt:lpstr>
      <vt:lpstr>Длительный опыт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Результативность работы по  опытно-экспериментальной деятельности: 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Опытническая деятельность с детьми раннего возраста.</dc:title>
  <dc:creator>Илья Гергерт</dc:creator>
  <cp:lastModifiedBy>Илья Гергерт</cp:lastModifiedBy>
  <cp:revision>44</cp:revision>
  <dcterms:created xsi:type="dcterms:W3CDTF">2017-11-06T15:41:58Z</dcterms:created>
  <dcterms:modified xsi:type="dcterms:W3CDTF">2017-11-08T07:08:12Z</dcterms:modified>
</cp:coreProperties>
</file>