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63" r:id="rId5"/>
    <p:sldId id="264" r:id="rId6"/>
    <p:sldId id="274" r:id="rId7"/>
    <p:sldId id="275" r:id="rId8"/>
    <p:sldId id="265" r:id="rId9"/>
    <p:sldId id="266" r:id="rId10"/>
    <p:sldId id="268" r:id="rId11"/>
    <p:sldId id="269" r:id="rId12"/>
    <p:sldId id="272" r:id="rId13"/>
    <p:sldId id="260" r:id="rId14"/>
    <p:sldId id="271" r:id="rId15"/>
    <p:sldId id="267" r:id="rId16"/>
    <p:sldId id="276" r:id="rId17"/>
    <p:sldId id="261" r:id="rId18"/>
    <p:sldId id="262" r:id="rId19"/>
    <p:sldId id="27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16" name="Дата 15"/>
          <p:cNvSpPr>
            <a:spLocks noGrp="1"/>
          </p:cNvSpPr>
          <p:nvPr>
            <p:ph type="dt" sz="half" idx="10"/>
          </p:nvPr>
        </p:nvSpPr>
        <p:spPr/>
        <p:txBody>
          <a:bodyPr/>
          <a:lstStyle/>
          <a:p>
            <a:fld id="{A906E372-9BE2-4BCA-B023-3AB8343B3C8B}" type="datetimeFigureOut">
              <a:rPr lang="ru-RU" smtClean="0"/>
              <a:t>14.06.2018</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29E1B49B-980E-4F12-9394-452C63EE64B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906E372-9BE2-4BCA-B023-3AB8343B3C8B}" type="datetimeFigureOut">
              <a:rPr lang="ru-RU" smtClean="0"/>
              <a:t>14.06.2018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E1B49B-980E-4F12-9394-452C63EE64B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906E372-9BE2-4BCA-B023-3AB8343B3C8B}" type="datetimeFigureOut">
              <a:rPr lang="ru-RU" smtClean="0"/>
              <a:t>14.06.2018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E1B49B-980E-4F12-9394-452C63EE64B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Дата 24"/>
          <p:cNvSpPr>
            <a:spLocks noGrp="1"/>
          </p:cNvSpPr>
          <p:nvPr>
            <p:ph type="dt" sz="half" idx="10"/>
          </p:nvPr>
        </p:nvSpPr>
        <p:spPr/>
        <p:txBody>
          <a:bodyPr/>
          <a:lstStyle/>
          <a:p>
            <a:fld id="{A906E372-9BE2-4BCA-B023-3AB8343B3C8B}" type="datetimeFigureOut">
              <a:rPr lang="ru-RU" smtClean="0"/>
              <a:t>14.06.2018</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29E1B49B-980E-4F12-9394-452C63EE64B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19" name="Дата 18"/>
          <p:cNvSpPr>
            <a:spLocks noGrp="1"/>
          </p:cNvSpPr>
          <p:nvPr>
            <p:ph type="dt" sz="half" idx="10"/>
          </p:nvPr>
        </p:nvSpPr>
        <p:spPr/>
        <p:txBody>
          <a:bodyPr/>
          <a:lstStyle/>
          <a:p>
            <a:fld id="{A906E372-9BE2-4BCA-B023-3AB8343B3C8B}" type="datetimeFigureOut">
              <a:rPr lang="ru-RU" smtClean="0"/>
              <a:t>14.06.2018</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29E1B49B-980E-4F12-9394-452C63EE64BD}"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0"/>
          </p:nvPr>
        </p:nvSpPr>
        <p:spPr/>
        <p:txBody>
          <a:bodyPr/>
          <a:lstStyle/>
          <a:p>
            <a:fld id="{A906E372-9BE2-4BCA-B023-3AB8343B3C8B}" type="datetimeFigureOut">
              <a:rPr lang="ru-RU" smtClean="0"/>
              <a:t>14.06.2018</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9E1B49B-980E-4F12-9394-452C63EE64B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Дата 9"/>
          <p:cNvSpPr>
            <a:spLocks noGrp="1"/>
          </p:cNvSpPr>
          <p:nvPr>
            <p:ph type="dt" sz="half" idx="10"/>
          </p:nvPr>
        </p:nvSpPr>
        <p:spPr/>
        <p:txBody>
          <a:bodyPr/>
          <a:lstStyle/>
          <a:p>
            <a:fld id="{A906E372-9BE2-4BCA-B023-3AB8343B3C8B}" type="datetimeFigureOut">
              <a:rPr lang="ru-RU" smtClean="0"/>
              <a:t>14.06.2018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29E1B49B-980E-4F12-9394-452C63EE64BD}"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a:t>Образец заголовка</a:t>
            </a:r>
            <a:endParaRPr kumimoji="0" lang="en-US"/>
          </a:p>
        </p:txBody>
      </p:sp>
      <p:sp>
        <p:nvSpPr>
          <p:cNvPr id="12" name="Дата 11"/>
          <p:cNvSpPr>
            <a:spLocks noGrp="1"/>
          </p:cNvSpPr>
          <p:nvPr>
            <p:ph type="dt" sz="half" idx="10"/>
          </p:nvPr>
        </p:nvSpPr>
        <p:spPr/>
        <p:txBody>
          <a:bodyPr/>
          <a:lstStyle/>
          <a:p>
            <a:fld id="{A906E372-9BE2-4BCA-B023-3AB8343B3C8B}" type="datetimeFigureOut">
              <a:rPr lang="ru-RU" smtClean="0"/>
              <a:t>14.06.2018</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E1B49B-980E-4F12-9394-452C63EE64B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906E372-9BE2-4BCA-B023-3AB8343B3C8B}" type="datetimeFigureOut">
              <a:rPr lang="ru-RU" smtClean="0"/>
              <a:t>14.06.2018</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E1B49B-980E-4F12-9394-452C63EE64B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Дата 24"/>
          <p:cNvSpPr>
            <a:spLocks noGrp="1"/>
          </p:cNvSpPr>
          <p:nvPr>
            <p:ph type="dt" sz="half" idx="10"/>
          </p:nvPr>
        </p:nvSpPr>
        <p:spPr/>
        <p:txBody>
          <a:bodyPr/>
          <a:lstStyle/>
          <a:p>
            <a:fld id="{A906E372-9BE2-4BCA-B023-3AB8343B3C8B}" type="datetimeFigureOut">
              <a:rPr lang="ru-RU" smtClean="0"/>
              <a:t>14.06.2018</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E1B49B-980E-4F12-9394-452C63EE64B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a:t>Вставка рисунка</a:t>
            </a:r>
            <a:endParaRPr kumimoji="0" lang="en-US" dirty="0"/>
          </a:p>
        </p:txBody>
      </p:sp>
      <p:sp>
        <p:nvSpPr>
          <p:cNvPr id="7" name="Дата 6"/>
          <p:cNvSpPr>
            <a:spLocks noGrp="1"/>
          </p:cNvSpPr>
          <p:nvPr>
            <p:ph type="dt" sz="half" idx="10"/>
          </p:nvPr>
        </p:nvSpPr>
        <p:spPr/>
        <p:txBody>
          <a:bodyPr/>
          <a:lstStyle/>
          <a:p>
            <a:fld id="{A906E372-9BE2-4BCA-B023-3AB8343B3C8B}" type="datetimeFigureOut">
              <a:rPr lang="ru-RU" smtClean="0"/>
              <a:t>14.06.2018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9E1B49B-980E-4F12-9394-452C63EE64BD}"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906E372-9BE2-4BCA-B023-3AB8343B3C8B}" type="datetimeFigureOut">
              <a:rPr lang="ru-RU" smtClean="0"/>
              <a:t>14.06.2018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9E1B49B-980E-4F12-9394-452C63EE64BD}"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1556793"/>
            <a:ext cx="8458200" cy="1656183"/>
          </a:xfrm>
        </p:spPr>
        <p:txBody>
          <a:bodyPr/>
          <a:lstStyle/>
          <a:p>
            <a:r>
              <a:rPr lang="ru-RU" dirty="0"/>
              <a:t>Проект «Огород на окне»</a:t>
            </a:r>
            <a:br>
              <a:rPr lang="ru-RU" dirty="0"/>
            </a:br>
            <a:endParaRPr lang="ru-RU" dirty="0"/>
          </a:p>
        </p:txBody>
      </p:sp>
      <p:sp>
        <p:nvSpPr>
          <p:cNvPr id="3" name="Подзаголовок 2"/>
          <p:cNvSpPr>
            <a:spLocks noGrp="1"/>
          </p:cNvSpPr>
          <p:nvPr>
            <p:ph type="subTitle" idx="1"/>
          </p:nvPr>
        </p:nvSpPr>
        <p:spPr/>
        <p:txBody>
          <a:bodyPr>
            <a:normAutofit fontScale="77500" lnSpcReduction="20000"/>
          </a:bodyPr>
          <a:lstStyle/>
          <a:p>
            <a:r>
              <a:rPr lang="ru-RU" dirty="0"/>
              <a:t>МБДОУ № 22 «Орлёнок»</a:t>
            </a:r>
          </a:p>
          <a:p>
            <a:r>
              <a:rPr lang="ru-RU" dirty="0" err="1"/>
              <a:t>Гергерт</a:t>
            </a:r>
            <a:r>
              <a:rPr lang="ru-RU" dirty="0"/>
              <a:t> Людмила Валерьевна</a:t>
            </a:r>
          </a:p>
          <a:p>
            <a:r>
              <a:rPr lang="ru-RU" dirty="0"/>
              <a:t>2018 г.</a:t>
            </a:r>
          </a:p>
          <a:p>
            <a:endParaRPr lang="ru-RU" dirty="0"/>
          </a:p>
        </p:txBody>
      </p:sp>
      <p:pic>
        <p:nvPicPr>
          <p:cNvPr id="4" name="Picture 2" descr="C:\Users\Владелец\Documents\картинки\butterfly-in-grass-clipart-border-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4218526"/>
            <a:ext cx="5832648" cy="226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80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Реализация проекта</a:t>
            </a:r>
          </a:p>
        </p:txBody>
      </p:sp>
      <p:sp>
        <p:nvSpPr>
          <p:cNvPr id="3" name="Объект 2"/>
          <p:cNvSpPr>
            <a:spLocks noGrp="1"/>
          </p:cNvSpPr>
          <p:nvPr>
            <p:ph idx="1"/>
          </p:nvPr>
        </p:nvSpPr>
        <p:spPr>
          <a:xfrm>
            <a:off x="304800" y="1554162"/>
            <a:ext cx="8686800" cy="4971182"/>
          </a:xfrm>
        </p:spPr>
        <p:txBody>
          <a:bodyPr>
            <a:normAutofit fontScale="32500" lnSpcReduction="20000"/>
          </a:bodyPr>
          <a:lstStyle/>
          <a:p>
            <a:r>
              <a:rPr lang="ru-RU" sz="4300" b="1" dirty="0">
                <a:latin typeface="Times New Roman" panose="02020603050405020304" pitchFamily="18" charset="0"/>
                <a:cs typeface="Times New Roman" panose="02020603050405020304" pitchFamily="18" charset="0"/>
              </a:rPr>
              <a:t>Март (3-4 недели)</a:t>
            </a:r>
            <a:endParaRPr lang="ru-RU" sz="4300" dirty="0">
              <a:latin typeface="Times New Roman" panose="02020603050405020304" pitchFamily="18" charset="0"/>
              <a:cs typeface="Times New Roman" panose="02020603050405020304" pitchFamily="18" charset="0"/>
            </a:endParaRPr>
          </a:p>
          <a:p>
            <a:r>
              <a:rPr lang="ru-RU" sz="4300" b="1" u="sng" dirty="0">
                <a:latin typeface="Times New Roman" panose="02020603050405020304" pitchFamily="18" charset="0"/>
                <a:cs typeface="Times New Roman" panose="02020603050405020304" pitchFamily="18" charset="0"/>
              </a:rPr>
              <a:t>Познавательное развитие:</a:t>
            </a:r>
            <a:endParaRPr lang="ru-RU" sz="4300" dirty="0">
              <a:latin typeface="Times New Roman" panose="02020603050405020304" pitchFamily="18" charset="0"/>
              <a:cs typeface="Times New Roman" panose="02020603050405020304" pitchFamily="18" charset="0"/>
            </a:endParaRPr>
          </a:p>
          <a:p>
            <a:r>
              <a:rPr lang="ru-RU" sz="4300" dirty="0">
                <a:latin typeface="Times New Roman" panose="02020603050405020304" pitchFamily="18" charset="0"/>
                <a:cs typeface="Times New Roman" panose="02020603050405020304" pitchFamily="18" charset="0"/>
              </a:rPr>
              <a:t>Беседы: «Необходимые условия для роста растений» .</a:t>
            </a:r>
          </a:p>
          <a:p>
            <a:r>
              <a:rPr lang="ru-RU" sz="4300" dirty="0">
                <a:latin typeface="Times New Roman" panose="02020603050405020304" pitchFamily="18" charset="0"/>
                <a:cs typeface="Times New Roman" panose="02020603050405020304" pitchFamily="18" charset="0"/>
              </a:rPr>
              <a:t>Рассказ воспитателя : «Где живут витамины»</a:t>
            </a:r>
          </a:p>
          <a:p>
            <a:r>
              <a:rPr lang="ru-RU" sz="4300" u="sng" dirty="0">
                <a:latin typeface="Times New Roman" panose="02020603050405020304" pitchFamily="18" charset="0"/>
                <a:cs typeface="Times New Roman" panose="02020603050405020304" pitchFamily="18" charset="0"/>
              </a:rPr>
              <a:t>Наблюдения, экспериментальная деятельность:</a:t>
            </a:r>
            <a:endParaRPr lang="ru-RU" sz="4300" dirty="0">
              <a:latin typeface="Times New Roman" panose="02020603050405020304" pitchFamily="18" charset="0"/>
              <a:cs typeface="Times New Roman" panose="02020603050405020304" pitchFamily="18" charset="0"/>
            </a:endParaRPr>
          </a:p>
          <a:p>
            <a:r>
              <a:rPr lang="ru-RU" sz="4300" dirty="0">
                <a:latin typeface="Times New Roman" panose="02020603050405020304" pitchFamily="18" charset="0"/>
                <a:cs typeface="Times New Roman" panose="02020603050405020304" pitchFamily="18" charset="0"/>
              </a:rPr>
              <a:t>«Вода и росток» Цель: дать представление о значении воды для прорастания и роста растений.</a:t>
            </a:r>
          </a:p>
          <a:p>
            <a:r>
              <a:rPr lang="ru-RU" sz="4300" dirty="0">
                <a:latin typeface="Times New Roman" panose="02020603050405020304" pitchFamily="18" charset="0"/>
                <a:cs typeface="Times New Roman" panose="02020603050405020304" pitchFamily="18" charset="0"/>
              </a:rPr>
              <a:t>Наблюдение за ростом корневой системы  лука в воде.</a:t>
            </a:r>
          </a:p>
          <a:p>
            <a:r>
              <a:rPr lang="ru-RU" sz="4300" dirty="0">
                <a:latin typeface="Times New Roman" panose="02020603050405020304" pitchFamily="18" charset="0"/>
                <a:cs typeface="Times New Roman" panose="02020603050405020304" pitchFamily="18" charset="0"/>
              </a:rPr>
              <a:t>«Земля и росток» Цель: дать представление о том, насколько важна земля для роста растений.</a:t>
            </a:r>
          </a:p>
          <a:p>
            <a:r>
              <a:rPr lang="ru-RU" sz="4300" dirty="0">
                <a:latin typeface="Times New Roman" panose="02020603050405020304" pitchFamily="18" charset="0"/>
                <a:cs typeface="Times New Roman" panose="02020603050405020304" pitchFamily="18" charset="0"/>
              </a:rPr>
              <a:t>Наблюдение за ростом корневой системы  лука в земле.</a:t>
            </a:r>
            <a:r>
              <a:rPr lang="ru-RU" sz="4300" b="1" u="sng" dirty="0">
                <a:latin typeface="Times New Roman" panose="02020603050405020304" pitchFamily="18" charset="0"/>
                <a:cs typeface="Times New Roman" panose="02020603050405020304" pitchFamily="18" charset="0"/>
              </a:rPr>
              <a:t> </a:t>
            </a:r>
            <a:endParaRPr lang="ru-RU" sz="4300" dirty="0">
              <a:latin typeface="Times New Roman" panose="02020603050405020304" pitchFamily="18" charset="0"/>
              <a:cs typeface="Times New Roman" panose="02020603050405020304" pitchFamily="18" charset="0"/>
            </a:endParaRPr>
          </a:p>
          <a:p>
            <a:r>
              <a:rPr lang="ru-RU" sz="4300" b="1" u="sng" dirty="0">
                <a:latin typeface="Times New Roman" panose="02020603050405020304" pitchFamily="18" charset="0"/>
                <a:cs typeface="Times New Roman" panose="02020603050405020304" pitchFamily="18" charset="0"/>
              </a:rPr>
              <a:t>Речевое развитие:</a:t>
            </a:r>
            <a:endParaRPr lang="ru-RU" sz="4300" dirty="0">
              <a:latin typeface="Times New Roman" panose="02020603050405020304" pitchFamily="18" charset="0"/>
              <a:cs typeface="Times New Roman" panose="02020603050405020304" pitchFamily="18" charset="0"/>
            </a:endParaRPr>
          </a:p>
          <a:p>
            <a:r>
              <a:rPr lang="ru-RU" sz="4300" u="sng" dirty="0">
                <a:latin typeface="Times New Roman" panose="02020603050405020304" pitchFamily="18" charset="0"/>
                <a:cs typeface="Times New Roman" panose="02020603050405020304" pitchFamily="18" charset="0"/>
              </a:rPr>
              <a:t>Чтение художественной литературы: </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А.Барто</a:t>
            </a:r>
            <a:r>
              <a:rPr lang="ru-RU" sz="4300" dirty="0">
                <a:latin typeface="Times New Roman" panose="02020603050405020304" pitchFamily="18" charset="0"/>
                <a:cs typeface="Times New Roman" panose="02020603050405020304" pitchFamily="18" charset="0"/>
              </a:rPr>
              <a:t> «Морковный сок», </a:t>
            </a:r>
          </a:p>
          <a:p>
            <a:r>
              <a:rPr lang="ru-RU" sz="4300" b="1" u="sng" dirty="0">
                <a:latin typeface="Times New Roman" panose="02020603050405020304" pitchFamily="18" charset="0"/>
                <a:cs typeface="Times New Roman" panose="02020603050405020304" pitchFamily="18" charset="0"/>
              </a:rPr>
              <a:t>Социально—коммуникативное развитие:</a:t>
            </a:r>
            <a:endParaRPr lang="ru-RU" sz="4300" dirty="0">
              <a:latin typeface="Times New Roman" panose="02020603050405020304" pitchFamily="18" charset="0"/>
              <a:cs typeface="Times New Roman" panose="02020603050405020304" pitchFamily="18" charset="0"/>
            </a:endParaRPr>
          </a:p>
          <a:p>
            <a:r>
              <a:rPr lang="ru-RU" sz="4300" u="sng" dirty="0">
                <a:latin typeface="Times New Roman" panose="02020603050405020304" pitchFamily="18" charset="0"/>
                <a:cs typeface="Times New Roman" panose="02020603050405020304" pitchFamily="18" charset="0"/>
              </a:rPr>
              <a:t>Игровая деятельность</a:t>
            </a:r>
            <a:r>
              <a:rPr lang="ru-RU" sz="4300" dirty="0">
                <a:latin typeface="Times New Roman" panose="02020603050405020304" pitchFamily="18" charset="0"/>
                <a:cs typeface="Times New Roman" panose="02020603050405020304" pitchFamily="18" charset="0"/>
              </a:rPr>
              <a:t>.</a:t>
            </a:r>
          </a:p>
          <a:p>
            <a:r>
              <a:rPr lang="ru-RU" sz="4300" dirty="0">
                <a:latin typeface="Times New Roman" panose="02020603050405020304" pitchFamily="18" charset="0"/>
                <a:cs typeface="Times New Roman" panose="02020603050405020304" pitchFamily="18" charset="0"/>
              </a:rPr>
              <a:t>Д\и: «Чудесный мешочек», «Отгадай по запаху», </a:t>
            </a:r>
          </a:p>
          <a:p>
            <a:r>
              <a:rPr lang="ru-RU" sz="4300" u="sng" dirty="0">
                <a:latin typeface="Times New Roman" panose="02020603050405020304" pitchFamily="18" charset="0"/>
                <a:cs typeface="Times New Roman" panose="02020603050405020304" pitchFamily="18" charset="0"/>
              </a:rPr>
              <a:t>Трудовая деятельность:</a:t>
            </a:r>
            <a:endParaRPr lang="ru-RU" sz="4300" dirty="0">
              <a:latin typeface="Times New Roman" panose="02020603050405020304" pitchFamily="18" charset="0"/>
              <a:cs typeface="Times New Roman" panose="02020603050405020304" pitchFamily="18" charset="0"/>
            </a:endParaRPr>
          </a:p>
          <a:p>
            <a:r>
              <a:rPr lang="ru-RU" sz="4300" dirty="0">
                <a:latin typeface="Times New Roman" panose="02020603050405020304" pitchFamily="18" charset="0"/>
                <a:cs typeface="Times New Roman" panose="02020603050405020304" pitchFamily="18" charset="0"/>
              </a:rPr>
              <a:t>Полив и уход за растениями, под руководством воспитателя, употребление  чеснока в пищу.</a:t>
            </a:r>
          </a:p>
          <a:p>
            <a:r>
              <a:rPr lang="ru-RU" sz="4300" b="1" u="sng" dirty="0">
                <a:latin typeface="Times New Roman" panose="02020603050405020304" pitchFamily="18" charset="0"/>
                <a:cs typeface="Times New Roman" panose="02020603050405020304" pitchFamily="18" charset="0"/>
              </a:rPr>
              <a:t>Художественно-эстетическое развитие:</a:t>
            </a:r>
            <a:endParaRPr lang="ru-RU" sz="4300" dirty="0">
              <a:latin typeface="Times New Roman" panose="02020603050405020304" pitchFamily="18" charset="0"/>
              <a:cs typeface="Times New Roman" panose="02020603050405020304" pitchFamily="18" charset="0"/>
            </a:endParaRPr>
          </a:p>
          <a:p>
            <a:r>
              <a:rPr lang="ru-RU" sz="4300" u="sng" dirty="0">
                <a:latin typeface="Times New Roman" panose="02020603050405020304" pitchFamily="18" charset="0"/>
                <a:cs typeface="Times New Roman" panose="02020603050405020304" pitchFamily="18" charset="0"/>
              </a:rPr>
              <a:t>Продуктивная деятельность</a:t>
            </a:r>
            <a:r>
              <a:rPr lang="ru-RU" sz="4300" dirty="0">
                <a:latin typeface="Times New Roman" panose="02020603050405020304" pitchFamily="18" charset="0"/>
                <a:cs typeface="Times New Roman" panose="02020603050405020304" pitchFamily="18" charset="0"/>
              </a:rPr>
              <a:t>.</a:t>
            </a:r>
          </a:p>
          <a:p>
            <a:r>
              <a:rPr lang="ru-RU" sz="4300" dirty="0">
                <a:latin typeface="Times New Roman" panose="02020603050405020304" pitchFamily="18" charset="0"/>
                <a:cs typeface="Times New Roman" panose="02020603050405020304" pitchFamily="18" charset="0"/>
              </a:rPr>
              <a:t> Раскрашивание картинок овощей.</a:t>
            </a:r>
          </a:p>
          <a:p>
            <a:r>
              <a:rPr lang="ru-RU" sz="4300" b="1" u="sng" dirty="0">
                <a:latin typeface="Times New Roman" panose="02020603050405020304" pitchFamily="18" charset="0"/>
                <a:cs typeface="Times New Roman" panose="02020603050405020304" pitchFamily="18" charset="0"/>
              </a:rPr>
              <a:t>Работа с родителями:</a:t>
            </a:r>
            <a:endParaRPr lang="ru-RU" sz="4300" dirty="0">
              <a:latin typeface="Times New Roman" panose="02020603050405020304" pitchFamily="18" charset="0"/>
              <a:cs typeface="Times New Roman" panose="02020603050405020304" pitchFamily="18" charset="0"/>
            </a:endParaRPr>
          </a:p>
          <a:p>
            <a:r>
              <a:rPr lang="ru-RU" sz="4300" dirty="0">
                <a:latin typeface="Times New Roman" panose="02020603050405020304" pitchFamily="18" charset="0"/>
                <a:cs typeface="Times New Roman" panose="02020603050405020304" pitchFamily="18" charset="0"/>
              </a:rPr>
              <a:t>Буклет для родителей: «Лук наш друг»</a:t>
            </a:r>
          </a:p>
          <a:p>
            <a:endParaRPr lang="ru-RU" dirty="0"/>
          </a:p>
        </p:txBody>
      </p:sp>
    </p:spTree>
    <p:extLst>
      <p:ext uri="{BB962C8B-B14F-4D97-AF65-F5344CB8AC3E}">
        <p14:creationId xmlns:p14="http://schemas.microsoft.com/office/powerpoint/2010/main" val="916806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Реализация проекта</a:t>
            </a:r>
          </a:p>
        </p:txBody>
      </p:sp>
      <p:sp>
        <p:nvSpPr>
          <p:cNvPr id="3" name="Объект 2"/>
          <p:cNvSpPr>
            <a:spLocks noGrp="1"/>
          </p:cNvSpPr>
          <p:nvPr>
            <p:ph idx="1"/>
          </p:nvPr>
        </p:nvSpPr>
        <p:spPr/>
        <p:txBody>
          <a:bodyPr>
            <a:normAutofit fontScale="47500" lnSpcReduction="20000"/>
          </a:bodyPr>
          <a:lstStyle/>
          <a:p>
            <a:r>
              <a:rPr lang="ru-RU" b="1" dirty="0"/>
              <a:t>Апрель (1-2 недели)</a:t>
            </a:r>
            <a:endParaRPr lang="ru-RU" dirty="0"/>
          </a:p>
          <a:p>
            <a:r>
              <a:rPr lang="ru-RU" b="1" u="sng" dirty="0"/>
              <a:t>Познавательное развитие:</a:t>
            </a:r>
            <a:endParaRPr lang="ru-RU" dirty="0"/>
          </a:p>
          <a:p>
            <a:r>
              <a:rPr lang="ru-RU" dirty="0"/>
              <a:t>Беседа «Какие бывают семена».</a:t>
            </a:r>
          </a:p>
          <a:p>
            <a:r>
              <a:rPr lang="ru-RU" u="sng" dirty="0"/>
              <a:t>Наблюдения, экспериментальная деятельность:</a:t>
            </a:r>
            <a:endParaRPr lang="ru-RU" dirty="0"/>
          </a:p>
          <a:p>
            <a:r>
              <a:rPr lang="ru-RU" dirty="0"/>
              <a:t>«Солнышко и растения» Цель: дать представление о роли солнца в жизни лука и других растений.</a:t>
            </a:r>
          </a:p>
          <a:p>
            <a:r>
              <a:rPr lang="ru-RU" dirty="0"/>
              <a:t>«Тепло и холод для растений» Цель: дать представления о потребности растений в тепле.</a:t>
            </a:r>
          </a:p>
          <a:p>
            <a:r>
              <a:rPr lang="ru-RU" b="1" u="sng" dirty="0"/>
              <a:t>Речевое развитие:</a:t>
            </a:r>
            <a:endParaRPr lang="ru-RU" dirty="0"/>
          </a:p>
          <a:p>
            <a:r>
              <a:rPr lang="ru-RU" u="sng" dirty="0"/>
              <a:t>Чтение художественной литературы.</a:t>
            </a:r>
            <a:endParaRPr lang="ru-RU" dirty="0"/>
          </a:p>
          <a:p>
            <a:r>
              <a:rPr lang="ru-RU" dirty="0" err="1"/>
              <a:t>Ю.Тувим</a:t>
            </a:r>
            <a:r>
              <a:rPr lang="ru-RU" dirty="0"/>
              <a:t> «Овощи». Чтение сказки «Пых».</a:t>
            </a:r>
          </a:p>
          <a:p>
            <a:r>
              <a:rPr lang="ru-RU" b="1" u="sng" dirty="0"/>
              <a:t>Социально—коммуникативное развитие:</a:t>
            </a:r>
            <a:endParaRPr lang="ru-RU" dirty="0"/>
          </a:p>
          <a:p>
            <a:r>
              <a:rPr lang="ru-RU" dirty="0"/>
              <a:t>    </a:t>
            </a:r>
            <a:r>
              <a:rPr lang="ru-RU" u="sng" dirty="0"/>
              <a:t>Игровая деятельность</a:t>
            </a:r>
            <a:r>
              <a:rPr lang="ru-RU" dirty="0"/>
              <a:t>.</a:t>
            </a:r>
          </a:p>
          <a:p>
            <a:r>
              <a:rPr lang="ru-RU" dirty="0"/>
              <a:t>Д\и «Найди овощ по описанию», Инсценировка—игра «Однажды хозяйка с базара пришла».</a:t>
            </a:r>
          </a:p>
          <a:p>
            <a:r>
              <a:rPr lang="ru-RU" u="sng" dirty="0"/>
              <a:t>Трудовая деятельность:</a:t>
            </a:r>
            <a:endParaRPr lang="ru-RU" dirty="0"/>
          </a:p>
          <a:p>
            <a:r>
              <a:rPr lang="ru-RU" dirty="0"/>
              <a:t>Полив  растений. Срезка лука, салата, употребление в пищу.</a:t>
            </a:r>
          </a:p>
          <a:p>
            <a:r>
              <a:rPr lang="ru-RU" b="1" u="sng" dirty="0"/>
              <a:t>Художественно-эстетическое развитие:</a:t>
            </a:r>
            <a:endParaRPr lang="ru-RU" dirty="0"/>
          </a:p>
          <a:p>
            <a:r>
              <a:rPr lang="ru-RU" u="sng" dirty="0"/>
              <a:t>Продуктивная деятельность</a:t>
            </a:r>
            <a:r>
              <a:rPr lang="ru-RU" dirty="0"/>
              <a:t>.</a:t>
            </a:r>
          </a:p>
          <a:p>
            <a:r>
              <a:rPr lang="ru-RU" dirty="0"/>
              <a:t>Аппликация «Лук».</a:t>
            </a:r>
          </a:p>
          <a:p>
            <a:r>
              <a:rPr lang="ru-RU" b="1" u="sng" dirty="0"/>
              <a:t>Работа с родителями:</a:t>
            </a:r>
            <a:endParaRPr lang="ru-RU" dirty="0"/>
          </a:p>
          <a:p>
            <a:r>
              <a:rPr lang="ru-RU" dirty="0"/>
              <a:t>Консультация для родителей: «Применение лука в народной медицине»</a:t>
            </a:r>
          </a:p>
          <a:p>
            <a:endParaRPr lang="ru-RU" dirty="0"/>
          </a:p>
        </p:txBody>
      </p:sp>
    </p:spTree>
    <p:extLst>
      <p:ext uri="{BB962C8B-B14F-4D97-AF65-F5344CB8AC3E}">
        <p14:creationId xmlns:p14="http://schemas.microsoft.com/office/powerpoint/2010/main" val="3856930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sz="3100" dirty="0"/>
              <a:t>Оформление Огорода на окне «Мишкина поляна</a:t>
            </a:r>
            <a:r>
              <a:rPr lang="ru-RU" dirty="0"/>
              <a:t>»</a:t>
            </a:r>
          </a:p>
        </p:txBody>
      </p:sp>
      <p:pic>
        <p:nvPicPr>
          <p:cNvPr id="3074" name="Picture 2" descr="C:\Users\Владелец\Desktop\Новая папка (3)\IMG_20180327_155252.jpg"/>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b="15914"/>
          <a:stretch/>
        </p:blipFill>
        <p:spPr bwMode="auto">
          <a:xfrm>
            <a:off x="172244" y="1340768"/>
            <a:ext cx="4191000" cy="198228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Владелец\Desktop\Новая папка (3)\IMG_20180326_10403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429000"/>
            <a:ext cx="4343400" cy="24431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Владелец\Desktop\Новая папка (3)\IMG_20180326_10411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341"/>
          <a:stretch/>
        </p:blipFill>
        <p:spPr bwMode="auto">
          <a:xfrm>
            <a:off x="323528" y="3861048"/>
            <a:ext cx="3888432" cy="2678517"/>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499992" y="1196752"/>
            <a:ext cx="4176464" cy="1569660"/>
          </a:xfrm>
          <a:prstGeom prst="rect">
            <a:avLst/>
          </a:prstGeom>
        </p:spPr>
        <p:txBody>
          <a:bodyPr wrap="square">
            <a:spAutoFit/>
          </a:bodyPr>
          <a:lstStyle/>
          <a:p>
            <a:r>
              <a:rPr lang="ru-RU" sz="2400" dirty="0">
                <a:solidFill>
                  <a:srgbClr val="00B050"/>
                </a:solidFill>
                <a:latin typeface="Times New Roman" panose="02020603050405020304" pitchFamily="18" charset="0"/>
                <a:cs typeface="Times New Roman" panose="02020603050405020304" pitchFamily="18" charset="0"/>
              </a:rPr>
              <a:t>Месяц март сейчас стоит.</a:t>
            </a:r>
          </a:p>
          <a:p>
            <a:r>
              <a:rPr lang="ru-RU" sz="2400" dirty="0">
                <a:solidFill>
                  <a:srgbClr val="00B050"/>
                </a:solidFill>
                <a:latin typeface="Times New Roman" panose="02020603050405020304" pitchFamily="18" charset="0"/>
                <a:cs typeface="Times New Roman" panose="02020603050405020304" pitchFamily="18" charset="0"/>
              </a:rPr>
              <a:t>Снег кругом еще лежит.</a:t>
            </a:r>
          </a:p>
          <a:p>
            <a:r>
              <a:rPr lang="ru-RU" sz="2400" dirty="0">
                <a:solidFill>
                  <a:srgbClr val="00B050"/>
                </a:solidFill>
                <a:latin typeface="Times New Roman" panose="02020603050405020304" pitchFamily="18" charset="0"/>
                <a:cs typeface="Times New Roman" panose="02020603050405020304" pitchFamily="18" charset="0"/>
              </a:rPr>
              <a:t>И поэтому пока</a:t>
            </a:r>
          </a:p>
          <a:p>
            <a:r>
              <a:rPr lang="ru-RU" sz="2400" dirty="0">
                <a:solidFill>
                  <a:srgbClr val="00B050"/>
                </a:solidFill>
                <a:latin typeface="Times New Roman" panose="02020603050405020304" pitchFamily="18" charset="0"/>
                <a:cs typeface="Times New Roman" panose="02020603050405020304" pitchFamily="18" charset="0"/>
              </a:rPr>
              <a:t>Огород наш у окна</a:t>
            </a:r>
            <a:r>
              <a:rPr lang="ru-RU"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71516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Владелец\Desktop\Новая папка (4)\DSC_0838.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4437112"/>
            <a:ext cx="3239616" cy="215974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Владелец\Desktop\Новая папка (3)\IMG_20180320_11121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412776"/>
            <a:ext cx="1961158" cy="34865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Владелец\Desktop\Новая папка (3)\IMG_20180320_1113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1988840"/>
            <a:ext cx="2081411" cy="370028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4" y="1700808"/>
            <a:ext cx="5040560" cy="2308324"/>
          </a:xfrm>
          <a:prstGeom prst="rect">
            <a:avLst/>
          </a:prstGeom>
        </p:spPr>
        <p:txBody>
          <a:bodyPr wrap="square">
            <a:spAutoFit/>
          </a:bodyPr>
          <a:lstStyle/>
          <a:p>
            <a:r>
              <a:rPr lang="ru-RU" sz="2400" dirty="0">
                <a:solidFill>
                  <a:srgbClr val="00B050"/>
                </a:solidFill>
                <a:latin typeface="Times New Roman" panose="02020603050405020304" pitchFamily="18" charset="0"/>
                <a:cs typeface="Times New Roman" panose="02020603050405020304" pitchFamily="18" charset="0"/>
              </a:rPr>
              <a:t>Посадили </a:t>
            </a:r>
            <a:r>
              <a:rPr lang="ru-RU" sz="2400" b="1" dirty="0">
                <a:solidFill>
                  <a:srgbClr val="00B050"/>
                </a:solidFill>
                <a:latin typeface="Times New Roman" panose="02020603050405020304" pitchFamily="18" charset="0"/>
                <a:cs typeface="Times New Roman" panose="02020603050405020304" pitchFamily="18" charset="0"/>
              </a:rPr>
              <a:t>огород</a:t>
            </a:r>
            <a:r>
              <a:rPr lang="ru-RU" sz="2400" dirty="0">
                <a:solidFill>
                  <a:srgbClr val="00B050"/>
                </a:solidFill>
                <a:latin typeface="Times New Roman" panose="02020603050405020304" pitchFamily="18" charset="0"/>
                <a:cs typeface="Times New Roman" panose="02020603050405020304" pitchFamily="18" charset="0"/>
              </a:rPr>
              <a:t>,</a:t>
            </a:r>
          </a:p>
          <a:p>
            <a:r>
              <a:rPr lang="ru-RU" sz="2400" dirty="0">
                <a:solidFill>
                  <a:srgbClr val="00B050"/>
                </a:solidFill>
                <a:latin typeface="Times New Roman" panose="02020603050405020304" pitchFamily="18" charset="0"/>
                <a:cs typeface="Times New Roman" panose="02020603050405020304" pitchFamily="18" charset="0"/>
              </a:rPr>
              <a:t>Посмотрите, что растет!</a:t>
            </a:r>
          </a:p>
          <a:p>
            <a:r>
              <a:rPr lang="ru-RU" sz="2400" dirty="0">
                <a:solidFill>
                  <a:srgbClr val="00B050"/>
                </a:solidFill>
                <a:latin typeface="Times New Roman" panose="02020603050405020304" pitchFamily="18" charset="0"/>
                <a:cs typeface="Times New Roman" panose="02020603050405020304" pitchFamily="18" charset="0"/>
              </a:rPr>
              <a:t>Будем мы ухаживать,</a:t>
            </a:r>
          </a:p>
          <a:p>
            <a:r>
              <a:rPr lang="ru-RU" sz="2400" dirty="0">
                <a:solidFill>
                  <a:srgbClr val="00B050"/>
                </a:solidFill>
                <a:latin typeface="Times New Roman" panose="02020603050405020304" pitchFamily="18" charset="0"/>
                <a:cs typeface="Times New Roman" panose="02020603050405020304" pitchFamily="18" charset="0"/>
              </a:rPr>
              <a:t>Будем поливать, будем за росточками</a:t>
            </a:r>
          </a:p>
          <a:p>
            <a:r>
              <a:rPr lang="ru-RU" sz="2400" dirty="0">
                <a:solidFill>
                  <a:srgbClr val="00B050"/>
                </a:solidFill>
                <a:latin typeface="Times New Roman" panose="02020603050405020304" pitchFamily="18" charset="0"/>
                <a:cs typeface="Times New Roman" panose="02020603050405020304" pitchFamily="18" charset="0"/>
              </a:rPr>
              <a:t>Дружно наблюдать.</a:t>
            </a:r>
          </a:p>
        </p:txBody>
      </p:sp>
    </p:spTree>
    <p:extLst>
      <p:ext uri="{BB962C8B-B14F-4D97-AF65-F5344CB8AC3E}">
        <p14:creationId xmlns:p14="http://schemas.microsoft.com/office/powerpoint/2010/main" val="1955587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a:lstStyle/>
          <a:p>
            <a:r>
              <a:rPr lang="ru-RU" dirty="0">
                <a:solidFill>
                  <a:srgbClr val="00B050"/>
                </a:solidFill>
              </a:rPr>
              <a:t>Подрастает наш зеленый лук</a:t>
            </a:r>
          </a:p>
          <a:p>
            <a:r>
              <a:rPr lang="ru-RU" dirty="0">
                <a:solidFill>
                  <a:srgbClr val="00B050"/>
                </a:solidFill>
              </a:rPr>
              <a:t>Он и лекарь, он и друг.</a:t>
            </a:r>
          </a:p>
          <a:p>
            <a:r>
              <a:rPr lang="ru-RU" dirty="0">
                <a:solidFill>
                  <a:srgbClr val="00B050"/>
                </a:solidFill>
              </a:rPr>
              <a:t>Подходите малыши,</a:t>
            </a:r>
          </a:p>
          <a:p>
            <a:r>
              <a:rPr lang="ru-RU" dirty="0">
                <a:solidFill>
                  <a:srgbClr val="00B050"/>
                </a:solidFill>
              </a:rPr>
              <a:t>Витамины хороши!</a:t>
            </a:r>
          </a:p>
          <a:p>
            <a:endParaRPr lang="ru-RU" dirty="0"/>
          </a:p>
        </p:txBody>
      </p:sp>
      <p:pic>
        <p:nvPicPr>
          <p:cNvPr id="5" name="Picture 4" descr="C:\Users\Владелец\Desktop\Новая папка (4)\DSC_085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rot="21379028">
            <a:off x="975953" y="4122759"/>
            <a:ext cx="3744884" cy="2497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E:\DCIM\101D3100\DSC_08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655" t="6884" r="25029" b="14533"/>
          <a:stretch/>
        </p:blipFill>
        <p:spPr bwMode="auto">
          <a:xfrm rot="5574031">
            <a:off x="5122694" y="913905"/>
            <a:ext cx="3287633" cy="35647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Владелец\Documents\картинки\77633388_Babochki_letayut.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93380" y="5005612"/>
            <a:ext cx="3799100" cy="115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653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елец\Documents\картинки\butterfly-in-grass-clipart-border-2.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928328" y="5041437"/>
            <a:ext cx="4191000" cy="18054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DCIM\101D3100\DSC_0886.JPG"/>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10048" b="6459"/>
          <a:stretch/>
        </p:blipFill>
        <p:spPr bwMode="auto">
          <a:xfrm>
            <a:off x="1491635" y="332656"/>
            <a:ext cx="3474934" cy="240904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683568" y="2708920"/>
            <a:ext cx="4032448" cy="3170099"/>
          </a:xfrm>
          <a:prstGeom prst="rect">
            <a:avLst/>
          </a:prstGeom>
        </p:spPr>
        <p:txBody>
          <a:bodyPr wrap="square">
            <a:spAutoFit/>
          </a:bodyPr>
          <a:lstStyle/>
          <a:p>
            <a:r>
              <a:rPr lang="ru-RU" sz="2000" dirty="0">
                <a:solidFill>
                  <a:srgbClr val="00B050"/>
                </a:solidFill>
                <a:latin typeface="Times New Roman" panose="02020603050405020304" pitchFamily="18" charset="0"/>
                <a:cs typeface="Times New Roman" panose="02020603050405020304" pitchFamily="18" charset="0"/>
              </a:rPr>
              <a:t>Поливали огород.</a:t>
            </a:r>
          </a:p>
          <a:p>
            <a:r>
              <a:rPr lang="ru-RU" sz="2000" dirty="0">
                <a:solidFill>
                  <a:srgbClr val="00B050"/>
                </a:solidFill>
                <a:latin typeface="Times New Roman" panose="02020603050405020304" pitchFamily="18" charset="0"/>
                <a:cs typeface="Times New Roman" panose="02020603050405020304" pitchFamily="18" charset="0"/>
              </a:rPr>
              <a:t>Наступил переворот.</a:t>
            </a:r>
          </a:p>
          <a:p>
            <a:r>
              <a:rPr lang="ru-RU" sz="2000" dirty="0">
                <a:solidFill>
                  <a:srgbClr val="00B050"/>
                </a:solidFill>
                <a:latin typeface="Times New Roman" panose="02020603050405020304" pitchFamily="18" charset="0"/>
                <a:cs typeface="Times New Roman" panose="02020603050405020304" pitchFamily="18" charset="0"/>
              </a:rPr>
              <a:t>Лук пророс, взошел салат</a:t>
            </a:r>
          </a:p>
          <a:p>
            <a:r>
              <a:rPr lang="ru-RU" sz="2000" dirty="0">
                <a:solidFill>
                  <a:srgbClr val="00B050"/>
                </a:solidFill>
                <a:latin typeface="Times New Roman" panose="02020603050405020304" pitchFamily="18" charset="0"/>
                <a:cs typeface="Times New Roman" panose="02020603050405020304" pitchFamily="18" charset="0"/>
              </a:rPr>
              <a:t>Перцы тоже и томат.</a:t>
            </a:r>
          </a:p>
          <a:p>
            <a:r>
              <a:rPr lang="ru-RU" sz="2000" dirty="0">
                <a:solidFill>
                  <a:srgbClr val="00B050"/>
                </a:solidFill>
                <a:latin typeface="Times New Roman" panose="02020603050405020304" pitchFamily="18" charset="0"/>
                <a:cs typeface="Times New Roman" panose="02020603050405020304" pitchFamily="18" charset="0"/>
              </a:rPr>
              <a:t>Вот петунья тоже всходит</a:t>
            </a:r>
          </a:p>
          <a:p>
            <a:r>
              <a:rPr lang="ru-RU" sz="2000" dirty="0">
                <a:solidFill>
                  <a:srgbClr val="00B050"/>
                </a:solidFill>
                <a:latin typeface="Times New Roman" panose="02020603050405020304" pitchFamily="18" charset="0"/>
                <a:cs typeface="Times New Roman" panose="02020603050405020304" pitchFamily="18" charset="0"/>
              </a:rPr>
              <a:t>И овес у нас взошел.</a:t>
            </a:r>
          </a:p>
          <a:p>
            <a:r>
              <a:rPr lang="ru-RU" sz="2000" dirty="0">
                <a:solidFill>
                  <a:srgbClr val="00B050"/>
                </a:solidFill>
                <a:latin typeface="Times New Roman" panose="02020603050405020304" pitchFamily="18" charset="0"/>
                <a:cs typeface="Times New Roman" panose="02020603050405020304" pitchFamily="18" charset="0"/>
              </a:rPr>
              <a:t>И салат не задержался</a:t>
            </a:r>
          </a:p>
          <a:p>
            <a:r>
              <a:rPr lang="ru-RU" sz="2000" dirty="0">
                <a:solidFill>
                  <a:srgbClr val="00B050"/>
                </a:solidFill>
                <a:latin typeface="Times New Roman" panose="02020603050405020304" pitchFamily="18" charset="0"/>
                <a:cs typeface="Times New Roman" panose="02020603050405020304" pitchFamily="18" charset="0"/>
              </a:rPr>
              <a:t>Тоже с ними в рост пошел</a:t>
            </a:r>
          </a:p>
          <a:p>
            <a:r>
              <a:rPr lang="ru-RU" sz="2000" dirty="0">
                <a:solidFill>
                  <a:srgbClr val="00B050"/>
                </a:solidFill>
                <a:latin typeface="Times New Roman" panose="02020603050405020304" pitchFamily="18" charset="0"/>
                <a:cs typeface="Times New Roman" panose="02020603050405020304" pitchFamily="18" charset="0"/>
              </a:rPr>
              <a:t>Значит,  мы не зря старались</a:t>
            </a:r>
          </a:p>
          <a:p>
            <a:r>
              <a:rPr lang="ru-RU" sz="2000" dirty="0">
                <a:solidFill>
                  <a:srgbClr val="00B050"/>
                </a:solidFill>
                <a:latin typeface="Times New Roman" panose="02020603050405020304" pitchFamily="18" charset="0"/>
                <a:cs typeface="Times New Roman" panose="02020603050405020304" pitchFamily="18" charset="0"/>
              </a:rPr>
              <a:t>Получился огород!</a:t>
            </a:r>
          </a:p>
        </p:txBody>
      </p:sp>
      <p:pic>
        <p:nvPicPr>
          <p:cNvPr id="12" name="Picture 2" descr="C:\Users\Владелец\Desktop\Новая папка (4)\DSC_09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6569" y="4077072"/>
            <a:ext cx="3524198" cy="23494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DCIM\101D3100\DSC_085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624174">
            <a:off x="5745792" y="1223734"/>
            <a:ext cx="3203363" cy="213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956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9910F81C-F296-4776-AC8C-34FE577182FA}"/>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460068" y="716699"/>
            <a:ext cx="4068452" cy="2712301"/>
          </a:xfrm>
        </p:spPr>
      </p:pic>
      <p:pic>
        <p:nvPicPr>
          <p:cNvPr id="8" name="Объект 7">
            <a:extLst>
              <a:ext uri="{FF2B5EF4-FFF2-40B4-BE49-F238E27FC236}">
                <a16:creationId xmlns:a16="http://schemas.microsoft.com/office/drawing/2014/main" id="{4321E689-80A2-47A5-A6F7-8CE0BF8F3D1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01487" y="3861048"/>
            <a:ext cx="3780421" cy="2520280"/>
          </a:xfrm>
        </p:spPr>
      </p:pic>
      <p:pic>
        <p:nvPicPr>
          <p:cNvPr id="10" name="Рисунок 9">
            <a:extLst>
              <a:ext uri="{FF2B5EF4-FFF2-40B4-BE49-F238E27FC236}">
                <a16:creationId xmlns:a16="http://schemas.microsoft.com/office/drawing/2014/main" id="{CD4C407F-FF04-49CC-BE0E-A0DB9DF3FD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054" y="1556791"/>
            <a:ext cx="2632778" cy="4680493"/>
          </a:xfrm>
          <a:prstGeom prst="rect">
            <a:avLst/>
          </a:prstGeom>
        </p:spPr>
      </p:pic>
    </p:spTree>
    <p:extLst>
      <p:ext uri="{BB962C8B-B14F-4D97-AF65-F5344CB8AC3E}">
        <p14:creationId xmlns:p14="http://schemas.microsoft.com/office/powerpoint/2010/main" val="4067728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b="1" dirty="0"/>
              <a:t>По реализации проекта «Огород на окне» </a:t>
            </a:r>
            <a:br>
              <a:rPr lang="ru-RU" dirty="0"/>
            </a:br>
            <a:r>
              <a:rPr lang="ru-RU" b="1" dirty="0"/>
              <a:t>были получены следующие результаты:</a:t>
            </a:r>
            <a:br>
              <a:rPr lang="ru-RU" dirty="0"/>
            </a:br>
            <a:endParaRPr lang="ru-RU" dirty="0"/>
          </a:p>
        </p:txBody>
      </p:sp>
      <p:sp>
        <p:nvSpPr>
          <p:cNvPr id="6" name="Объект 5"/>
          <p:cNvSpPr>
            <a:spLocks noGrp="1"/>
          </p:cNvSpPr>
          <p:nvPr>
            <p:ph idx="1"/>
          </p:nvPr>
        </p:nvSpPr>
        <p:spPr/>
        <p:txBody>
          <a:bodyPr>
            <a:normAutofit/>
          </a:bodyPr>
          <a:lstStyle/>
          <a:p>
            <a:pPr lvl="0"/>
            <a:r>
              <a:rPr lang="ru-RU" sz="2600" dirty="0">
                <a:latin typeface="Times New Roman" panose="02020603050405020304" pitchFamily="18" charset="0"/>
                <a:cs typeface="Times New Roman" panose="02020603050405020304" pitchFamily="18" charset="0"/>
              </a:rPr>
              <a:t>В группе  создан «Огород на окне»,</a:t>
            </a:r>
          </a:p>
          <a:p>
            <a:pPr lvl="0"/>
            <a:r>
              <a:rPr lang="ru-RU" sz="2600" dirty="0">
                <a:latin typeface="Times New Roman" panose="02020603050405020304" pitchFamily="18" charset="0"/>
                <a:cs typeface="Times New Roman" panose="02020603050405020304" pitchFamily="18" charset="0"/>
              </a:rPr>
              <a:t>Дети получили представления о том, что растения живые, их надо поливать, сажать, выращивать, </a:t>
            </a:r>
          </a:p>
          <a:p>
            <a:pPr lvl="0"/>
            <a:r>
              <a:rPr lang="ru-RU" sz="2600" dirty="0">
                <a:latin typeface="Times New Roman" panose="02020603050405020304" pitchFamily="18" charset="0"/>
                <a:cs typeface="Times New Roman" panose="02020603050405020304" pitchFamily="18" charset="0"/>
              </a:rPr>
              <a:t>Дети расширили представления о труде взрослых, научились называть трудовые действия,</a:t>
            </a:r>
          </a:p>
          <a:p>
            <a:pPr lvl="0"/>
            <a:r>
              <a:rPr lang="ru-RU" sz="2600" dirty="0">
                <a:latin typeface="Times New Roman" panose="02020603050405020304" pitchFamily="18" charset="0"/>
                <a:cs typeface="Times New Roman" panose="02020603050405020304" pitchFamily="18" charset="0"/>
              </a:rPr>
              <a:t>Участники проекта получили положительные эмоции.</a:t>
            </a:r>
          </a:p>
          <a:p>
            <a:r>
              <a:rPr lang="ru-RU" sz="2600" dirty="0">
                <a:latin typeface="Times New Roman" panose="02020603050405020304" pitchFamily="18" charset="0"/>
                <a:cs typeface="Times New Roman" panose="02020603050405020304" pitchFamily="18" charset="0"/>
              </a:rPr>
              <a:t>Оформление календаря </a:t>
            </a:r>
            <a:r>
              <a:rPr lang="ru-RU" sz="2800" dirty="0">
                <a:latin typeface="Times New Roman" panose="02020603050405020304" pitchFamily="18" charset="0"/>
                <a:cs typeface="Times New Roman" panose="02020603050405020304" pitchFamily="18" charset="0"/>
              </a:rPr>
              <a:t>наблюдений</a:t>
            </a:r>
            <a:endParaRPr lang="en-US" sz="2800" dirty="0">
              <a:latin typeface="Times New Roman" panose="02020603050405020304" pitchFamily="18" charset="0"/>
              <a:cs typeface="Times New Roman" panose="02020603050405020304" pitchFamily="18" charset="0"/>
            </a:endParaRPr>
          </a:p>
          <a:p>
            <a:endParaRPr lang="ru-RU" dirty="0"/>
          </a:p>
          <a:p>
            <a:pPr lvl="0"/>
            <a:endParaRPr lang="ru-RU" dirty="0"/>
          </a:p>
          <a:p>
            <a:pPr lvl="0"/>
            <a:endParaRPr lang="ru-RU" dirty="0"/>
          </a:p>
          <a:p>
            <a:endParaRPr lang="ru-RU" dirty="0"/>
          </a:p>
        </p:txBody>
      </p:sp>
      <p:pic>
        <p:nvPicPr>
          <p:cNvPr id="9" name="Picture 3" descr="C:\Users\Владелец\Desktop\img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337" t="851" r="7336" b="8745"/>
          <a:stretch/>
        </p:blipFill>
        <p:spPr bwMode="auto">
          <a:xfrm>
            <a:off x="1259632" y="4947026"/>
            <a:ext cx="2304255" cy="18310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Владелец\Desktop\hello_html_4f2d507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941168"/>
            <a:ext cx="4320480" cy="179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087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effectLst/>
              </a:rPr>
              <a:t>3.Этап—обобщающий.</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sz="3300" dirty="0">
                <a:latin typeface="Times New Roman" panose="02020603050405020304" pitchFamily="18" charset="0"/>
                <a:cs typeface="Times New Roman" panose="02020603050405020304" pitchFamily="18" charset="0"/>
              </a:rPr>
              <a:t>  Презентация проекта</a:t>
            </a:r>
          </a:p>
          <a:p>
            <a:r>
              <a:rPr lang="ru-RU" sz="3300" dirty="0">
                <a:latin typeface="Times New Roman" panose="02020603050405020304" pitchFamily="18" charset="0"/>
                <a:cs typeface="Times New Roman" panose="02020603050405020304" pitchFamily="18" charset="0"/>
              </a:rPr>
              <a:t>Оформление календаря наблюдений</a:t>
            </a:r>
          </a:p>
          <a:p>
            <a:r>
              <a:rPr lang="ru-RU" sz="3300" dirty="0">
                <a:latin typeface="Times New Roman" panose="02020603050405020304" pitchFamily="18" charset="0"/>
                <a:cs typeface="Times New Roman" panose="02020603050405020304" pitchFamily="18" charset="0"/>
              </a:rPr>
              <a:t>Анализ и обобщение результатов, полученных в процессе</a:t>
            </a:r>
          </a:p>
          <a:p>
            <a:pPr marL="0" indent="0">
              <a:buNone/>
            </a:pPr>
            <a:r>
              <a:rPr lang="ru-RU" sz="3300" dirty="0">
                <a:latin typeface="Times New Roman" panose="02020603050405020304" pitchFamily="18" charset="0"/>
                <a:cs typeface="Times New Roman" panose="02020603050405020304" pitchFamily="18" charset="0"/>
              </a:rPr>
              <a:t>исследовательской деятельности.</a:t>
            </a:r>
          </a:p>
          <a:p>
            <a:pPr marL="0" indent="0">
              <a:buNone/>
            </a:pPr>
            <a:r>
              <a:rPr lang="ru-RU" sz="3300" dirty="0">
                <a:latin typeface="Times New Roman" panose="02020603050405020304" pitchFamily="18" charset="0"/>
                <a:cs typeface="Times New Roman" panose="02020603050405020304" pitchFamily="18" charset="0"/>
              </a:rPr>
              <a:t>    Представление опыта работы по проекту педагогическому сообществу</a:t>
            </a:r>
          </a:p>
          <a:p>
            <a:r>
              <a:rPr lang="ru-RU" sz="3300" dirty="0">
                <a:latin typeface="Times New Roman" panose="02020603050405020304" pitchFamily="18" charset="0"/>
                <a:cs typeface="Times New Roman" panose="02020603050405020304" pitchFamily="18" charset="0"/>
              </a:rPr>
              <a:t>Презентация фотоальбома «Огород на</a:t>
            </a:r>
            <a:endParaRPr lang="en-US" sz="3300" dirty="0">
              <a:latin typeface="Times New Roman" panose="02020603050405020304" pitchFamily="18" charset="0"/>
              <a:cs typeface="Times New Roman" panose="02020603050405020304" pitchFamily="18" charset="0"/>
            </a:endParaRPr>
          </a:p>
          <a:p>
            <a:pPr marL="0" indent="0">
              <a:buNone/>
            </a:pPr>
            <a:r>
              <a:rPr lang="ru-RU" sz="3300" dirty="0">
                <a:latin typeface="Times New Roman" panose="02020603050405020304" pitchFamily="18" charset="0"/>
                <a:cs typeface="Times New Roman" panose="02020603050405020304" pitchFamily="18" charset="0"/>
              </a:rPr>
              <a:t> окне» для родителей</a:t>
            </a:r>
          </a:p>
          <a:p>
            <a:pPr marL="0" indent="0">
              <a:buNone/>
            </a:pPr>
            <a:r>
              <a:rPr lang="ru-RU" sz="3300" dirty="0">
                <a:latin typeface="Times New Roman" panose="02020603050405020304" pitchFamily="18" charset="0"/>
                <a:cs typeface="Times New Roman" panose="02020603050405020304" pitchFamily="18" charset="0"/>
              </a:rPr>
              <a:t>   Буклет для родителей «Лук наш друг»</a:t>
            </a:r>
          </a:p>
          <a:p>
            <a:pPr marL="0" indent="0">
              <a:buNone/>
            </a:pPr>
            <a:br>
              <a:rPr lang="ru-RU" dirty="0"/>
            </a:br>
            <a:r>
              <a:rPr lang="ru-RU" dirty="0"/>
              <a:t> </a:t>
            </a:r>
          </a:p>
        </p:txBody>
      </p:sp>
      <p:pic>
        <p:nvPicPr>
          <p:cNvPr id="2051" name="Picture 3" descr="C:\Users\Владелец\Desktop\Новая папка (3)\IMG_20180320_1115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7260" y="3060157"/>
            <a:ext cx="2146739"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898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p:cNvSpPr>
          <p:nvPr>
            <p:ph idx="1"/>
          </p:nvPr>
        </p:nvSpPr>
        <p:spPr/>
        <p:txBody>
          <a:bodyPr/>
          <a:lstStyle/>
          <a:p>
            <a:endParaRPr lang="ru-RU" dirty="0"/>
          </a:p>
          <a:p>
            <a:endParaRPr lang="ru-RU" dirty="0"/>
          </a:p>
          <a:p>
            <a:r>
              <a:rPr lang="ru-RU" dirty="0"/>
              <a:t>           </a:t>
            </a:r>
            <a:r>
              <a:rPr lang="ru-RU" sz="4400" dirty="0">
                <a:solidFill>
                  <a:srgbClr val="00B050"/>
                </a:solidFill>
                <a:latin typeface="Times New Roman" panose="02020603050405020304" pitchFamily="18" charset="0"/>
                <a:cs typeface="Times New Roman" panose="02020603050405020304" pitchFamily="18" charset="0"/>
              </a:rPr>
              <a:t>Спасибо за внимание!</a:t>
            </a:r>
          </a:p>
          <a:p>
            <a:endParaRPr lang="ru-RU" sz="4400" dirty="0">
              <a:solidFill>
                <a:srgbClr val="00B050"/>
              </a:solidFill>
              <a:latin typeface="Times New Roman" panose="02020603050405020304" pitchFamily="18" charset="0"/>
              <a:cs typeface="Times New Roman" panose="02020603050405020304" pitchFamily="18" charset="0"/>
            </a:endParaRPr>
          </a:p>
        </p:txBody>
      </p:sp>
      <p:pic>
        <p:nvPicPr>
          <p:cNvPr id="4100" name="Picture 4" descr="C:\Users\Владелец\Documents\картинки\461fdb5fe5daff9b4b56e425aadb7233_all-games-are-available-for-spring-flowers-borders-clip-art_2000-45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917804"/>
            <a:ext cx="8964488" cy="205286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Владелец\Documents\картинки\77633388_Babochki_letayut.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789040"/>
            <a:ext cx="468052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84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Огород на окне «Мишкина поляна»</a:t>
            </a:r>
          </a:p>
        </p:txBody>
      </p:sp>
      <p:sp>
        <p:nvSpPr>
          <p:cNvPr id="3" name="Объект 2"/>
          <p:cNvSpPr>
            <a:spLocks noGrp="1"/>
          </p:cNvSpPr>
          <p:nvPr>
            <p:ph idx="1"/>
          </p:nvPr>
        </p:nvSpPr>
        <p:spPr/>
        <p:txBody>
          <a:bodyPr/>
          <a:lstStyle/>
          <a:p>
            <a:r>
              <a:rPr lang="ru-RU" b="1" dirty="0">
                <a:latin typeface="Times New Roman" panose="02020603050405020304" pitchFamily="18" charset="0"/>
                <a:cs typeface="Times New Roman" panose="02020603050405020304" pitchFamily="18" charset="0"/>
              </a:rPr>
              <a:t>Вид проекта: </a:t>
            </a:r>
            <a:r>
              <a:rPr lang="ru-RU" dirty="0">
                <a:latin typeface="Times New Roman" panose="02020603050405020304" pitchFamily="18" charset="0"/>
                <a:cs typeface="Times New Roman" panose="02020603050405020304" pitchFamily="18" charset="0"/>
              </a:rPr>
              <a:t>игровой</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познавательный.</a:t>
            </a:r>
          </a:p>
          <a:p>
            <a:r>
              <a:rPr lang="ru-RU" b="1" dirty="0">
                <a:latin typeface="Times New Roman" panose="02020603050405020304" pitchFamily="18" charset="0"/>
                <a:cs typeface="Times New Roman" panose="02020603050405020304" pitchFamily="18" charset="0"/>
              </a:rPr>
              <a:t>Тип:</a:t>
            </a:r>
            <a:r>
              <a:rPr lang="ru-RU" dirty="0">
                <a:latin typeface="Times New Roman" panose="02020603050405020304" pitchFamily="18" charset="0"/>
                <a:cs typeface="Times New Roman" panose="02020603050405020304" pitchFamily="18" charset="0"/>
              </a:rPr>
              <a:t> средней продолжительности, групповой</a:t>
            </a:r>
          </a:p>
          <a:p>
            <a:r>
              <a:rPr lang="ru-RU" b="1" dirty="0">
                <a:latin typeface="Times New Roman" panose="02020603050405020304" pitchFamily="18" charset="0"/>
                <a:cs typeface="Times New Roman" panose="02020603050405020304" pitchFamily="18" charset="0"/>
              </a:rPr>
              <a:t>Сроки реализации: </a:t>
            </a:r>
            <a:r>
              <a:rPr lang="ru-RU" dirty="0">
                <a:latin typeface="Times New Roman" panose="02020603050405020304" pitchFamily="18" charset="0"/>
                <a:cs typeface="Times New Roman" panose="02020603050405020304" pitchFamily="18" charset="0"/>
              </a:rPr>
              <a:t> март—апрель 2018г.</a:t>
            </a:r>
          </a:p>
          <a:p>
            <a:r>
              <a:rPr lang="ru-RU" b="1" dirty="0">
                <a:latin typeface="Times New Roman" panose="02020603050405020304" pitchFamily="18" charset="0"/>
                <a:cs typeface="Times New Roman" panose="02020603050405020304" pitchFamily="18" charset="0"/>
              </a:rPr>
              <a:t>Участники проекта: </a:t>
            </a:r>
            <a:r>
              <a:rPr lang="ru-RU" dirty="0">
                <a:latin typeface="Times New Roman" panose="02020603050405020304" pitchFamily="18" charset="0"/>
                <a:cs typeface="Times New Roman" panose="02020603050405020304" pitchFamily="18" charset="0"/>
              </a:rPr>
              <a:t> </a:t>
            </a:r>
          </a:p>
          <a:p>
            <a:r>
              <a:rPr lang="ru-RU" sz="2800" dirty="0">
                <a:latin typeface="Times New Roman" panose="02020603050405020304" pitchFamily="18" charset="0"/>
                <a:cs typeface="Times New Roman" panose="02020603050405020304" pitchFamily="18" charset="0"/>
              </a:rPr>
              <a:t>воспитатель группы</a:t>
            </a:r>
          </a:p>
          <a:p>
            <a:r>
              <a:rPr lang="ru-RU" sz="2800" dirty="0">
                <a:latin typeface="Times New Roman" panose="02020603050405020304" pitchFamily="18" charset="0"/>
                <a:cs typeface="Times New Roman" panose="02020603050405020304" pitchFamily="18" charset="0"/>
              </a:rPr>
              <a:t> дети 1 й группы раннего возраста (1-2 г)</a:t>
            </a:r>
          </a:p>
          <a:p>
            <a:r>
              <a:rPr lang="ru-RU" sz="2800" dirty="0">
                <a:latin typeface="Times New Roman" panose="02020603050405020304" pitchFamily="18" charset="0"/>
                <a:cs typeface="Times New Roman" panose="02020603050405020304" pitchFamily="18" charset="0"/>
              </a:rPr>
              <a:t>родители.</a:t>
            </a:r>
          </a:p>
          <a:p>
            <a:endParaRPr lang="ru-RU" dirty="0"/>
          </a:p>
        </p:txBody>
      </p:sp>
      <p:pic>
        <p:nvPicPr>
          <p:cNvPr id="4" name="Picture 2" descr="C:\Users\Владелец\Desktop\Новая папка (3)\IMG_20180327_15534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689"/>
          <a:stretch/>
        </p:blipFill>
        <p:spPr bwMode="auto">
          <a:xfrm>
            <a:off x="7146904" y="3861048"/>
            <a:ext cx="1979672" cy="29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8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Актуальность</a:t>
            </a:r>
            <a:r>
              <a:rPr lang="ru-RU" dirty="0"/>
              <a:t>.</a:t>
            </a:r>
          </a:p>
        </p:txBody>
      </p:sp>
      <p:sp>
        <p:nvSpPr>
          <p:cNvPr id="3" name="Объект 2"/>
          <p:cNvSpPr>
            <a:spLocks noGrp="1"/>
          </p:cNvSpPr>
          <p:nvPr>
            <p:ph idx="1"/>
          </p:nvPr>
        </p:nvSpPr>
        <p:spPr/>
        <p:txBody>
          <a:bodyPr>
            <a:normAutofit fontScale="92500"/>
          </a:bodyPr>
          <a:lstStyle/>
          <a:p>
            <a:pPr marL="0" indent="0">
              <a:buNone/>
            </a:pPr>
            <a:endParaRPr lang="ru-RU" dirty="0"/>
          </a:p>
          <a:p>
            <a:r>
              <a:rPr lang="ru-RU" dirty="0">
                <a:latin typeface="Times New Roman" panose="02020603050405020304" pitchFamily="18" charset="0"/>
                <a:cs typeface="Times New Roman" panose="02020603050405020304" pitchFamily="18" charset="0"/>
              </a:rPr>
              <a:t>Дети  в недостаточной степени имеют представления о растениях, о том, где они растут, о необходимых условиях роста. Маленькие дети любят действовать. Мир  вокруг себя они познают практически. Чтобы удовлетворить детскую любознательность, привить первые навыки активности, мы создали условия для деятельности детей, создав огород на окне.</a:t>
            </a:r>
          </a:p>
          <a:p>
            <a:endParaRPr lang="ru-RU" dirty="0"/>
          </a:p>
        </p:txBody>
      </p:sp>
      <p:pic>
        <p:nvPicPr>
          <p:cNvPr id="4" name="Picture 2" descr="C:\Users\Владелец\Documents\картинки\butterfly-in-grass-clipart-border-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5052525"/>
            <a:ext cx="5184576" cy="180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732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a:effectLst/>
              </a:rPr>
              <a:t>Цель проекта: </a:t>
            </a:r>
            <a:r>
              <a:rPr lang="ru-RU" sz="2800" dirty="0">
                <a:effectLst/>
              </a:rPr>
              <a:t>Развитие познавательного интереса детей в процессе выращивания и наблюдений за растениями.</a:t>
            </a:r>
            <a:endParaRPr lang="ru-RU" sz="2800" dirty="0"/>
          </a:p>
        </p:txBody>
      </p:sp>
      <p:sp>
        <p:nvSpPr>
          <p:cNvPr id="3" name="Объект 2"/>
          <p:cNvSpPr>
            <a:spLocks noGrp="1"/>
          </p:cNvSpPr>
          <p:nvPr>
            <p:ph idx="1"/>
          </p:nvPr>
        </p:nvSpPr>
        <p:spPr/>
        <p:txBody>
          <a:bodyPr>
            <a:normAutofit fontScale="70000" lnSpcReduction="20000"/>
          </a:bodyPr>
          <a:lstStyle/>
          <a:p>
            <a:r>
              <a:rPr lang="ru-RU" b="1" dirty="0">
                <a:latin typeface="Times New Roman" panose="02020603050405020304" pitchFamily="18" charset="0"/>
                <a:cs typeface="Times New Roman" panose="02020603050405020304" pitchFamily="18" charset="0"/>
              </a:rPr>
              <a:t>Задачи проекта:</a:t>
            </a:r>
            <a:r>
              <a:rPr lang="ru-RU" dirty="0">
                <a:latin typeface="Times New Roman" panose="02020603050405020304" pitchFamily="18" charset="0"/>
                <a:cs typeface="Times New Roman" panose="02020603050405020304" pitchFamily="18" charset="0"/>
              </a:rPr>
              <a:t> </a:t>
            </a:r>
          </a:p>
          <a:p>
            <a:r>
              <a:rPr lang="ru-RU" u="sng" dirty="0">
                <a:latin typeface="Times New Roman" panose="02020603050405020304" pitchFamily="18" charset="0"/>
                <a:cs typeface="Times New Roman" panose="02020603050405020304" pitchFamily="18" charset="0"/>
              </a:rPr>
              <a:t>Для работы с детьми:</a:t>
            </a:r>
            <a:r>
              <a:rPr lang="ru-RU" dirty="0">
                <a:latin typeface="Times New Roman" panose="02020603050405020304" pitchFamily="18" charset="0"/>
                <a:cs typeface="Times New Roman" panose="02020603050405020304" pitchFamily="18" charset="0"/>
              </a:rPr>
              <a:t> Дать первоначальные представления о растениях (строении, росте, уходе). Развивать умение пользоваться орудиями труда (грабельки, лейка), убирать их на место после работы. Обогащать  речь и активизировать словарь детей: лук, чеснок, бобы, семена, земля, вода, солнце, трава, сажать, поливать, смотреть, наблюдать. Формировать интерес к познавательно—исследовательской деятельности.  </a:t>
            </a:r>
          </a:p>
          <a:p>
            <a:r>
              <a:rPr lang="ru-RU" u="sng" dirty="0">
                <a:latin typeface="Times New Roman" panose="02020603050405020304" pitchFamily="18" charset="0"/>
                <a:cs typeface="Times New Roman" panose="02020603050405020304" pitchFamily="18" charset="0"/>
              </a:rPr>
              <a:t>Для работы с родителями</a:t>
            </a:r>
            <a:r>
              <a:rPr lang="ru-RU" dirty="0">
                <a:latin typeface="Times New Roman" panose="02020603050405020304" pitchFamily="18" charset="0"/>
                <a:cs typeface="Times New Roman" panose="02020603050405020304" pitchFamily="18" charset="0"/>
              </a:rPr>
              <a:t>: формировать: партнерские взаимоотношения между педагогами, родителями и детьми;</a:t>
            </a:r>
          </a:p>
          <a:p>
            <a:r>
              <a:rPr lang="ru-RU" u="sng" dirty="0">
                <a:latin typeface="Times New Roman" panose="02020603050405020304" pitchFamily="18" charset="0"/>
                <a:cs typeface="Times New Roman" panose="02020603050405020304" pitchFamily="18" charset="0"/>
              </a:rPr>
              <a:t>Для педагога</a:t>
            </a:r>
            <a:r>
              <a:rPr lang="ru-RU" dirty="0">
                <a:latin typeface="Times New Roman" panose="02020603050405020304" pitchFamily="18" charset="0"/>
                <a:cs typeface="Times New Roman" panose="02020603050405020304" pitchFamily="18" charset="0"/>
              </a:rPr>
              <a:t>: овладеть методом проектов как технологией и как деятельностью. Сформировать предметно—развивающую среду для проекта.</a:t>
            </a:r>
          </a:p>
          <a:p>
            <a:endParaRPr lang="ru-RU" dirty="0"/>
          </a:p>
        </p:txBody>
      </p:sp>
    </p:spTree>
    <p:extLst>
      <p:ext uri="{BB962C8B-B14F-4D97-AF65-F5344CB8AC3E}">
        <p14:creationId xmlns:p14="http://schemas.microsoft.com/office/powerpoint/2010/main" val="4271224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Формы реализации проекта:</a:t>
            </a:r>
            <a:br>
              <a:rPr lang="ru-RU" dirty="0"/>
            </a:br>
            <a:endParaRPr lang="ru-RU" dirty="0"/>
          </a:p>
        </p:txBody>
      </p:sp>
      <p:sp>
        <p:nvSpPr>
          <p:cNvPr id="3" name="Объект 2"/>
          <p:cNvSpPr>
            <a:spLocks noGrp="1"/>
          </p:cNvSpPr>
          <p:nvPr>
            <p:ph idx="1"/>
          </p:nvPr>
        </p:nvSpPr>
        <p:spPr/>
        <p:txBody>
          <a:bodyPr>
            <a:normAutofit/>
          </a:bodyPr>
          <a:lstStyle/>
          <a:p>
            <a:r>
              <a:rPr lang="ru-RU" u="sng" dirty="0">
                <a:latin typeface="Times New Roman" panose="02020603050405020304" pitchFamily="18" charset="0"/>
                <a:cs typeface="Times New Roman" panose="02020603050405020304" pitchFamily="18" charset="0"/>
              </a:rPr>
              <a:t>С детьми</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Наблюдения, эксперименты, организованная деятельность, беседы с рассматриванием картинок, чтение художественной литературы.</a:t>
            </a:r>
          </a:p>
          <a:p>
            <a:r>
              <a:rPr lang="ru-RU" u="sng" dirty="0">
                <a:latin typeface="Times New Roman" panose="02020603050405020304" pitchFamily="18" charset="0"/>
                <a:cs typeface="Times New Roman" panose="02020603050405020304" pitchFamily="18" charset="0"/>
              </a:rPr>
              <a:t>С родителями</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Индивидуальные беседы, рекомендации, анкетирование, наглядные информационные материалы, буклет «Лук наш друг».</a:t>
            </a:r>
          </a:p>
          <a:p>
            <a:endParaRPr lang="ru-RU" dirty="0"/>
          </a:p>
        </p:txBody>
      </p:sp>
    </p:spTree>
    <p:extLst>
      <p:ext uri="{BB962C8B-B14F-4D97-AF65-F5344CB8AC3E}">
        <p14:creationId xmlns:p14="http://schemas.microsoft.com/office/powerpoint/2010/main" val="2041677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Обеспечение проекта </a:t>
            </a:r>
            <a:br>
              <a:rPr lang="ru-RU" dirty="0"/>
            </a:br>
            <a:endParaRPr lang="ru-RU" dirty="0"/>
          </a:p>
        </p:txBody>
      </p:sp>
      <p:sp>
        <p:nvSpPr>
          <p:cNvPr id="3" name="Объект 2"/>
          <p:cNvSpPr>
            <a:spLocks noGrp="1"/>
          </p:cNvSpPr>
          <p:nvPr>
            <p:ph idx="1"/>
          </p:nvPr>
        </p:nvSpPr>
        <p:spPr/>
        <p:txBody>
          <a:bodyPr>
            <a:normAutofit fontScale="70000" lnSpcReduction="20000"/>
          </a:bodyPr>
          <a:lstStyle/>
          <a:p>
            <a:r>
              <a:rPr lang="ru-RU" dirty="0">
                <a:latin typeface="Times New Roman" panose="02020603050405020304" pitchFamily="18" charset="0"/>
                <a:cs typeface="Times New Roman" panose="02020603050405020304" pitchFamily="18" charset="0"/>
              </a:rPr>
              <a:t>Материально – техническое:</a:t>
            </a:r>
          </a:p>
          <a:p>
            <a:r>
              <a:rPr lang="ru-RU" dirty="0">
                <a:latin typeface="Times New Roman" panose="02020603050405020304" pitchFamily="18" charset="0"/>
                <a:cs typeface="Times New Roman" panose="02020603050405020304" pitchFamily="18" charset="0"/>
              </a:rPr>
              <a:t>Лейки, семена растений, земля, ёмкости для выращивания растений, создание альбома «стихи об овощах». </a:t>
            </a:r>
          </a:p>
          <a:p>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Учебно-методическое:</a:t>
            </a:r>
          </a:p>
          <a:p>
            <a:r>
              <a:rPr lang="ru-RU" dirty="0">
                <a:latin typeface="Times New Roman" panose="02020603050405020304" pitchFamily="18" charset="0"/>
                <a:cs typeface="Times New Roman" panose="02020603050405020304" pitchFamily="18" charset="0"/>
              </a:rPr>
              <a:t>1. Иванова А.И. «Экологические наблюдения и эксперименты в детском саду. Мир растений», М.: 2005.</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2. Комарова Н.Г., Грибова Л.Ф. «Мир, в котором я живу», М.: 2006.</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3. Николаева С.Н. «Воспитание экологической культуры в дошкольном детстве», М. «Просвещение», 2005.</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4. </a:t>
            </a:r>
            <a:r>
              <a:rPr lang="ru-RU" dirty="0" err="1">
                <a:latin typeface="Times New Roman" panose="02020603050405020304" pitchFamily="18" charset="0"/>
                <a:cs typeface="Times New Roman" panose="02020603050405020304" pitchFamily="18" charset="0"/>
              </a:rPr>
              <a:t>Поддубная</a:t>
            </a:r>
            <a:r>
              <a:rPr lang="ru-RU" dirty="0">
                <a:latin typeface="Times New Roman" panose="02020603050405020304" pitchFamily="18" charset="0"/>
                <a:cs typeface="Times New Roman" panose="02020603050405020304" pitchFamily="18" charset="0"/>
              </a:rPr>
              <a:t> Л.Б. «Природа вокруг нас», М. «Корифей», 2006.</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5. Интернет ресурсы: </a:t>
            </a:r>
            <a:r>
              <a:rPr lang="ru-RU" dirty="0" err="1">
                <a:latin typeface="Times New Roman" panose="02020603050405020304" pitchFamily="18" charset="0"/>
                <a:cs typeface="Times New Roman" panose="02020603050405020304" pitchFamily="18" charset="0"/>
              </a:rPr>
              <a:t>маам</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a:t>
            </a:r>
            <a:r>
              <a:rPr lang="ru-RU" dirty="0">
                <a:latin typeface="Times New Roman" panose="02020603050405020304" pitchFamily="18" charset="0"/>
                <a:cs typeface="Times New Roman" panose="02020603050405020304" pitchFamily="18" charset="0"/>
              </a:rPr>
              <a:t>, Сайт </a:t>
            </a:r>
            <a:r>
              <a:rPr lang="ru-RU" dirty="0" err="1">
                <a:latin typeface="Times New Roman" panose="02020603050405020304" pitchFamily="18" charset="0"/>
                <a:cs typeface="Times New Roman" panose="02020603050405020304" pitchFamily="18" charset="0"/>
              </a:rPr>
              <a:t>Обучёнок</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,Социальная сеть работников образования </a:t>
            </a:r>
            <a:r>
              <a:rPr lang="en-US" dirty="0" err="1">
                <a:latin typeface="Times New Roman" panose="02020603050405020304" pitchFamily="18" charset="0"/>
                <a:cs typeface="Times New Roman" panose="02020603050405020304" pitchFamily="18" charset="0"/>
              </a:rPr>
              <a:t>ncportal</a:t>
            </a:r>
            <a:r>
              <a:rPr lang="ru-RU"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ru</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351849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Предполагаемый результат: </a:t>
            </a:r>
            <a:r>
              <a:rPr lang="ru-RU" dirty="0"/>
              <a:t> </a:t>
            </a:r>
            <a:br>
              <a:rPr lang="ru-RU" dirty="0"/>
            </a:br>
            <a:endParaRPr lang="ru-RU" dirty="0"/>
          </a:p>
        </p:txBody>
      </p:sp>
      <p:sp>
        <p:nvSpPr>
          <p:cNvPr id="3" name="Объект 2"/>
          <p:cNvSpPr>
            <a:spLocks noGrp="1"/>
          </p:cNvSpPr>
          <p:nvPr>
            <p:ph idx="1"/>
          </p:nvPr>
        </p:nvSpPr>
        <p:spPr/>
        <p:txBody>
          <a:bodyPr>
            <a:normAutofit/>
          </a:bodyPr>
          <a:lstStyle/>
          <a:p>
            <a:r>
              <a:rPr lang="ru-RU" u="sng" dirty="0"/>
              <a:t>Для детей</a:t>
            </a:r>
            <a:r>
              <a:rPr lang="ru-RU" dirty="0"/>
              <a:t>: Дети получат представления о том, что растения живые, их поливают, сажают, выращивают, получат представления о труде взрослых, научатся правильно называть трудовые действия.</a:t>
            </a:r>
          </a:p>
          <a:p>
            <a:r>
              <a:rPr lang="ru-RU" u="sng" dirty="0"/>
              <a:t>Для родителей</a:t>
            </a:r>
            <a:r>
              <a:rPr lang="ru-RU" dirty="0"/>
              <a:t>: повышение компетентности по данной теме, продолжение активного сотрудничества с ДОУ. </a:t>
            </a:r>
          </a:p>
          <a:p>
            <a:endParaRPr lang="ru-RU" dirty="0"/>
          </a:p>
        </p:txBody>
      </p:sp>
    </p:spTree>
    <p:extLst>
      <p:ext uri="{BB962C8B-B14F-4D97-AF65-F5344CB8AC3E}">
        <p14:creationId xmlns:p14="http://schemas.microsoft.com/office/powerpoint/2010/main" val="497773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effectLst/>
              </a:rPr>
              <a:t>Этапы реализации проекта:</a:t>
            </a:r>
            <a:endParaRPr lang="ru-RU" dirty="0"/>
          </a:p>
        </p:txBody>
      </p:sp>
      <p:sp>
        <p:nvSpPr>
          <p:cNvPr id="3" name="Объект 2"/>
          <p:cNvSpPr>
            <a:spLocks noGrp="1"/>
          </p:cNvSpPr>
          <p:nvPr>
            <p:ph idx="1"/>
          </p:nvPr>
        </p:nvSpPr>
        <p:spPr/>
        <p:txBody>
          <a:bodyPr>
            <a:normAutofit fontScale="85000" lnSpcReduction="20000"/>
          </a:bodyPr>
          <a:lstStyle/>
          <a:p>
            <a:r>
              <a:rPr lang="ru-RU" b="1" dirty="0"/>
              <a:t>1 Этап—подготовительный</a:t>
            </a:r>
            <a:r>
              <a:rPr lang="ru-RU" dirty="0"/>
              <a:t>.</a:t>
            </a:r>
          </a:p>
          <a:p>
            <a:r>
              <a:rPr lang="ru-RU" dirty="0"/>
              <a:t>Анкетирование родителей.</a:t>
            </a:r>
          </a:p>
          <a:p>
            <a:r>
              <a:rPr lang="ru-RU" dirty="0"/>
              <a:t>Определение цели, задач проекта, сроков реализации, предполагаемого результата.</a:t>
            </a:r>
          </a:p>
          <a:p>
            <a:r>
              <a:rPr lang="ru-RU" dirty="0"/>
              <a:t>Подбор методической, научно—популярной и художественной литературы, иллюстрированного и дидактического материала по данной теме, оборудования.</a:t>
            </a:r>
          </a:p>
          <a:p>
            <a:r>
              <a:rPr lang="ru-RU" dirty="0"/>
              <a:t>Составление плана работы над проектом.</a:t>
            </a:r>
          </a:p>
          <a:p>
            <a:r>
              <a:rPr lang="ru-RU" dirty="0"/>
              <a:t>Оформление родительского уголка, размещение рекомендаций родителям по работе с детьми по проекту.</a:t>
            </a:r>
          </a:p>
          <a:p>
            <a:endParaRPr lang="ru-RU" dirty="0"/>
          </a:p>
        </p:txBody>
      </p:sp>
    </p:spTree>
    <p:extLst>
      <p:ext uri="{BB962C8B-B14F-4D97-AF65-F5344CB8AC3E}">
        <p14:creationId xmlns:p14="http://schemas.microsoft.com/office/powerpoint/2010/main" val="3909214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effectLst/>
              </a:rPr>
              <a:t>2.Этап—исследовательский</a:t>
            </a:r>
            <a:r>
              <a:rPr lang="ru-RU" dirty="0">
                <a:effectLst/>
              </a:rPr>
              <a:t>.(реализация проекта)</a:t>
            </a:r>
            <a:endParaRPr lang="ru-RU" dirty="0"/>
          </a:p>
        </p:txBody>
      </p:sp>
      <p:sp>
        <p:nvSpPr>
          <p:cNvPr id="3" name="Объект 2"/>
          <p:cNvSpPr>
            <a:spLocks noGrp="1"/>
          </p:cNvSpPr>
          <p:nvPr>
            <p:ph idx="1"/>
          </p:nvPr>
        </p:nvSpPr>
        <p:spPr>
          <a:xfrm>
            <a:off x="304800" y="1412776"/>
            <a:ext cx="8686800" cy="5328592"/>
          </a:xfrm>
        </p:spPr>
        <p:txBody>
          <a:bodyPr>
            <a:normAutofit fontScale="25000" lnSpcReduction="20000"/>
          </a:bodyPr>
          <a:lstStyle/>
          <a:p>
            <a:r>
              <a:rPr lang="ru-RU" b="1" u="sng" dirty="0"/>
              <a:t>Март 1-2 недели</a:t>
            </a:r>
          </a:p>
          <a:p>
            <a:r>
              <a:rPr lang="ru-RU" sz="5600" b="1" u="sng" dirty="0">
                <a:latin typeface="Times New Roman" panose="02020603050405020304" pitchFamily="18" charset="0"/>
                <a:cs typeface="Times New Roman" panose="02020603050405020304" pitchFamily="18" charset="0"/>
              </a:rPr>
              <a:t>Познавательное развитие:</a:t>
            </a:r>
            <a:endParaRPr lang="ru-RU" sz="5600" dirty="0">
              <a:latin typeface="Times New Roman" panose="02020603050405020304" pitchFamily="18" charset="0"/>
              <a:cs typeface="Times New Roman" panose="02020603050405020304" pitchFamily="18" charset="0"/>
            </a:endParaRPr>
          </a:p>
          <a:p>
            <a:r>
              <a:rPr lang="ru-RU" sz="5600" dirty="0">
                <a:latin typeface="Times New Roman" panose="02020603050405020304" pitchFamily="18" charset="0"/>
                <a:cs typeface="Times New Roman" panose="02020603050405020304" pitchFamily="18" charset="0"/>
              </a:rPr>
              <a:t>Ознакомление с окружающим миром «В саду ли, в огороде».</a:t>
            </a:r>
          </a:p>
          <a:p>
            <a:r>
              <a:rPr lang="ru-RU" sz="5600" dirty="0">
                <a:latin typeface="Times New Roman" panose="02020603050405020304" pitchFamily="18" charset="0"/>
                <a:cs typeface="Times New Roman" panose="02020603050405020304" pitchFamily="18" charset="0"/>
              </a:rPr>
              <a:t>Рассматривание иллюстраций, картинок, муляжей овощей и фруктов, уточнение формы, цвета.</a:t>
            </a:r>
          </a:p>
          <a:p>
            <a:r>
              <a:rPr lang="ru-RU" sz="5600" u="sng" dirty="0">
                <a:latin typeface="Times New Roman" panose="02020603050405020304" pitchFamily="18" charset="0"/>
                <a:cs typeface="Times New Roman" panose="02020603050405020304" pitchFamily="18" charset="0"/>
              </a:rPr>
              <a:t>Наблюдения, экспериментальная деятельность:</a:t>
            </a:r>
            <a:endParaRPr lang="ru-RU" sz="5600" dirty="0">
              <a:latin typeface="Times New Roman" panose="02020603050405020304" pitchFamily="18" charset="0"/>
              <a:cs typeface="Times New Roman" panose="02020603050405020304" pitchFamily="18" charset="0"/>
            </a:endParaRPr>
          </a:p>
          <a:p>
            <a:r>
              <a:rPr lang="ru-RU" sz="5600" dirty="0">
                <a:latin typeface="Times New Roman" panose="02020603050405020304" pitchFamily="18" charset="0"/>
                <a:cs typeface="Times New Roman" panose="02020603050405020304" pitchFamily="18" charset="0"/>
              </a:rPr>
              <a:t>«Семена растений» Цель: выявить внешние отличия семян друг от друга.</a:t>
            </a:r>
          </a:p>
          <a:p>
            <a:r>
              <a:rPr lang="ru-RU" sz="5600" dirty="0">
                <a:latin typeface="Times New Roman" panose="02020603050405020304" pitchFamily="18" charset="0"/>
                <a:cs typeface="Times New Roman" panose="02020603050405020304" pitchFamily="18" charset="0"/>
              </a:rPr>
              <a:t>«Земля—какая она» Цель: дать представления о свойствах земли (черного цвета, сыпучая)</a:t>
            </a:r>
          </a:p>
          <a:p>
            <a:r>
              <a:rPr lang="ru-RU" sz="5600" b="1" u="sng" dirty="0">
                <a:latin typeface="Times New Roman" panose="02020603050405020304" pitchFamily="18" charset="0"/>
                <a:cs typeface="Times New Roman" panose="02020603050405020304" pitchFamily="18" charset="0"/>
              </a:rPr>
              <a:t>Речевое развитие:</a:t>
            </a:r>
            <a:endParaRPr lang="ru-RU" sz="5600" dirty="0">
              <a:latin typeface="Times New Roman" panose="02020603050405020304" pitchFamily="18" charset="0"/>
              <a:cs typeface="Times New Roman" panose="02020603050405020304" pitchFamily="18" charset="0"/>
            </a:endParaRPr>
          </a:p>
          <a:p>
            <a:r>
              <a:rPr lang="ru-RU" sz="5600" dirty="0">
                <a:latin typeface="Times New Roman" panose="02020603050405020304" pitchFamily="18" charset="0"/>
                <a:cs typeface="Times New Roman" panose="02020603050405020304" pitchFamily="18" charset="0"/>
              </a:rPr>
              <a:t>Разучивание </a:t>
            </a:r>
            <a:r>
              <a:rPr lang="ru-RU" sz="5600" dirty="0" err="1">
                <a:latin typeface="Times New Roman" panose="02020603050405020304" pitchFamily="18" charset="0"/>
                <a:cs typeface="Times New Roman" panose="02020603050405020304" pitchFamily="18" charset="0"/>
              </a:rPr>
              <a:t>потешек</a:t>
            </a:r>
            <a:r>
              <a:rPr lang="ru-RU" sz="5600" dirty="0">
                <a:latin typeface="Times New Roman" panose="02020603050405020304" pitchFamily="18" charset="0"/>
                <a:cs typeface="Times New Roman" panose="02020603050405020304" pitchFamily="18" charset="0"/>
              </a:rPr>
              <a:t>, поговорок, песенок, связанных с огородом, овощами и фруктами.</a:t>
            </a:r>
          </a:p>
          <a:p>
            <a:r>
              <a:rPr lang="ru-RU" sz="5600" u="sng" dirty="0">
                <a:latin typeface="Times New Roman" panose="02020603050405020304" pitchFamily="18" charset="0"/>
                <a:cs typeface="Times New Roman" panose="02020603050405020304" pitchFamily="18" charset="0"/>
              </a:rPr>
              <a:t>Чтение художественной литературы.</a:t>
            </a:r>
            <a:endParaRPr lang="ru-RU" sz="5600" dirty="0">
              <a:latin typeface="Times New Roman" panose="02020603050405020304" pitchFamily="18" charset="0"/>
              <a:cs typeface="Times New Roman" panose="02020603050405020304" pitchFamily="18" charset="0"/>
            </a:endParaRPr>
          </a:p>
          <a:p>
            <a:r>
              <a:rPr lang="ru-RU" sz="5600" dirty="0">
                <a:latin typeface="Times New Roman" panose="02020603050405020304" pitchFamily="18" charset="0"/>
                <a:cs typeface="Times New Roman" panose="02020603050405020304" pitchFamily="18" charset="0"/>
              </a:rPr>
              <a:t>Отгадывание загадок про овощи и фрукты. Чтение </a:t>
            </a:r>
            <a:r>
              <a:rPr lang="ru-RU" sz="5600" dirty="0" err="1">
                <a:latin typeface="Times New Roman" panose="02020603050405020304" pitchFamily="18" charset="0"/>
                <a:cs typeface="Times New Roman" panose="02020603050405020304" pitchFamily="18" charset="0"/>
              </a:rPr>
              <a:t>р.н</a:t>
            </a:r>
            <a:r>
              <a:rPr lang="ru-RU" sz="5600" dirty="0">
                <a:latin typeface="Times New Roman" panose="02020603050405020304" pitchFamily="18" charset="0"/>
                <a:cs typeface="Times New Roman" panose="02020603050405020304" pitchFamily="18" charset="0"/>
              </a:rPr>
              <a:t>. сказки «Репка», стихотворения С.В. Михалкова «Овощи», </a:t>
            </a:r>
            <a:r>
              <a:rPr lang="ru-RU" sz="5600" dirty="0" err="1">
                <a:latin typeface="Times New Roman" panose="02020603050405020304" pitchFamily="18" charset="0"/>
                <a:cs typeface="Times New Roman" panose="02020603050405020304" pitchFamily="18" charset="0"/>
              </a:rPr>
              <a:t>В.Коркина</a:t>
            </a:r>
            <a:r>
              <a:rPr lang="ru-RU" sz="5600" dirty="0">
                <a:latin typeface="Times New Roman" panose="02020603050405020304" pitchFamily="18" charset="0"/>
                <a:cs typeface="Times New Roman" panose="02020603050405020304" pitchFamily="18" charset="0"/>
              </a:rPr>
              <a:t> «Что растет у нас на грядке».</a:t>
            </a:r>
          </a:p>
          <a:p>
            <a:r>
              <a:rPr lang="ru-RU" sz="5600" b="1" u="sng" dirty="0">
                <a:latin typeface="Times New Roman" panose="02020603050405020304" pitchFamily="18" charset="0"/>
                <a:cs typeface="Times New Roman" panose="02020603050405020304" pitchFamily="18" charset="0"/>
              </a:rPr>
              <a:t>Социально—коммуникативное развитие:</a:t>
            </a:r>
            <a:endParaRPr lang="ru-RU" sz="5600" dirty="0">
              <a:latin typeface="Times New Roman" panose="02020603050405020304" pitchFamily="18" charset="0"/>
              <a:cs typeface="Times New Roman" panose="02020603050405020304" pitchFamily="18" charset="0"/>
            </a:endParaRPr>
          </a:p>
          <a:p>
            <a:r>
              <a:rPr lang="ru-RU" sz="5600" u="sng" dirty="0">
                <a:latin typeface="Times New Roman" panose="02020603050405020304" pitchFamily="18" charset="0"/>
                <a:cs typeface="Times New Roman" panose="02020603050405020304" pitchFamily="18" charset="0"/>
              </a:rPr>
              <a:t>Игровая деятельность</a:t>
            </a:r>
            <a:r>
              <a:rPr lang="ru-RU" sz="5600" dirty="0">
                <a:latin typeface="Times New Roman" panose="02020603050405020304" pitchFamily="18" charset="0"/>
                <a:cs typeface="Times New Roman" panose="02020603050405020304" pitchFamily="18" charset="0"/>
              </a:rPr>
              <a:t>.</a:t>
            </a:r>
          </a:p>
          <a:p>
            <a:r>
              <a:rPr lang="ru-RU" sz="5600" dirty="0">
                <a:latin typeface="Times New Roman" panose="02020603050405020304" pitchFamily="18" charset="0"/>
                <a:cs typeface="Times New Roman" panose="02020603050405020304" pitchFamily="18" charset="0"/>
              </a:rPr>
              <a:t>П\и» </a:t>
            </a:r>
            <a:r>
              <a:rPr lang="ru-RU" sz="5600" dirty="0" err="1">
                <a:latin typeface="Times New Roman" panose="02020603050405020304" pitchFamily="18" charset="0"/>
                <a:cs typeface="Times New Roman" panose="02020603050405020304" pitchFamily="18" charset="0"/>
              </a:rPr>
              <a:t>Огуречик</a:t>
            </a:r>
            <a:r>
              <a:rPr lang="ru-RU" sz="5600" dirty="0">
                <a:latin typeface="Times New Roman" panose="02020603050405020304" pitchFamily="18" charset="0"/>
                <a:cs typeface="Times New Roman" panose="02020603050405020304" pitchFamily="18" charset="0"/>
              </a:rPr>
              <a:t>», д\и «Что растет на огороде», «Большой-маленький», «Найди пару», «Собери из частей»</a:t>
            </a:r>
          </a:p>
          <a:p>
            <a:r>
              <a:rPr lang="ru-RU" sz="5600" u="sng" dirty="0">
                <a:latin typeface="Times New Roman" panose="02020603050405020304" pitchFamily="18" charset="0"/>
                <a:cs typeface="Times New Roman" panose="02020603050405020304" pitchFamily="18" charset="0"/>
              </a:rPr>
              <a:t>Трудовая деятельность:</a:t>
            </a:r>
            <a:endParaRPr lang="ru-RU" sz="5600" dirty="0">
              <a:latin typeface="Times New Roman" panose="02020603050405020304" pitchFamily="18" charset="0"/>
              <a:cs typeface="Times New Roman" panose="02020603050405020304" pitchFamily="18" charset="0"/>
            </a:endParaRPr>
          </a:p>
          <a:p>
            <a:r>
              <a:rPr lang="ru-RU" sz="5600" dirty="0">
                <a:latin typeface="Times New Roman" panose="02020603050405020304" pitchFamily="18" charset="0"/>
                <a:cs typeface="Times New Roman" panose="02020603050405020304" pitchFamily="18" charset="0"/>
              </a:rPr>
              <a:t>Наблюдение за посадкой лука ,салата и петрушки.</a:t>
            </a:r>
          </a:p>
          <a:p>
            <a:r>
              <a:rPr lang="ru-RU" sz="5600" b="1" u="sng" dirty="0">
                <a:latin typeface="Times New Roman" panose="02020603050405020304" pitchFamily="18" charset="0"/>
                <a:cs typeface="Times New Roman" panose="02020603050405020304" pitchFamily="18" charset="0"/>
              </a:rPr>
              <a:t>Художественно-эстетическое развитие:</a:t>
            </a:r>
            <a:endParaRPr lang="ru-RU" sz="5600" dirty="0">
              <a:latin typeface="Times New Roman" panose="02020603050405020304" pitchFamily="18" charset="0"/>
              <a:cs typeface="Times New Roman" panose="02020603050405020304" pitchFamily="18" charset="0"/>
            </a:endParaRPr>
          </a:p>
          <a:p>
            <a:r>
              <a:rPr lang="ru-RU" sz="5600" u="sng" dirty="0">
                <a:latin typeface="Times New Roman" panose="02020603050405020304" pitchFamily="18" charset="0"/>
                <a:cs typeface="Times New Roman" panose="02020603050405020304" pitchFamily="18" charset="0"/>
              </a:rPr>
              <a:t>Продуктивная деятельность</a:t>
            </a:r>
            <a:r>
              <a:rPr lang="ru-RU" sz="5600" dirty="0">
                <a:latin typeface="Times New Roman" panose="02020603050405020304" pitchFamily="18" charset="0"/>
                <a:cs typeface="Times New Roman" panose="02020603050405020304" pitchFamily="18" charset="0"/>
              </a:rPr>
              <a:t>.</a:t>
            </a:r>
          </a:p>
          <a:p>
            <a:r>
              <a:rPr lang="ru-RU" sz="5600" dirty="0">
                <a:latin typeface="Times New Roman" panose="02020603050405020304" pitchFamily="18" charset="0"/>
                <a:cs typeface="Times New Roman" panose="02020603050405020304" pitchFamily="18" charset="0"/>
              </a:rPr>
              <a:t> Рисование «Лук от семи недуг»</a:t>
            </a:r>
          </a:p>
          <a:p>
            <a:r>
              <a:rPr lang="ru-RU" sz="5600" b="1" u="sng" dirty="0">
                <a:latin typeface="Times New Roman" panose="02020603050405020304" pitchFamily="18" charset="0"/>
                <a:cs typeface="Times New Roman" panose="02020603050405020304" pitchFamily="18" charset="0"/>
              </a:rPr>
              <a:t>Работа с родителями:</a:t>
            </a:r>
            <a:endParaRPr lang="ru-RU" sz="5600" dirty="0">
              <a:latin typeface="Times New Roman" panose="02020603050405020304" pitchFamily="18" charset="0"/>
              <a:cs typeface="Times New Roman" panose="02020603050405020304" pitchFamily="18" charset="0"/>
            </a:endParaRPr>
          </a:p>
          <a:p>
            <a:r>
              <a:rPr lang="ru-RU" sz="5600" dirty="0">
                <a:latin typeface="Times New Roman" panose="02020603050405020304" pitchFamily="18" charset="0"/>
                <a:cs typeface="Times New Roman" panose="02020603050405020304" pitchFamily="18" charset="0"/>
              </a:rPr>
              <a:t>Родительское собрание «Участвуем в проекте «Чудо—грядка». Приобретение необходимого оборудования (орудия труда: грабельки и лопаточка), земли, семена. Творчески  оформленные контейнеры для посадки растений.</a:t>
            </a:r>
          </a:p>
          <a:p>
            <a:endParaRPr lang="ru-RU" dirty="0"/>
          </a:p>
        </p:txBody>
      </p:sp>
    </p:spTree>
    <p:extLst>
      <p:ext uri="{BB962C8B-B14F-4D97-AF65-F5344CB8AC3E}">
        <p14:creationId xmlns:p14="http://schemas.microsoft.com/office/powerpoint/2010/main" val="25523347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1300</TotalTime>
  <Words>796</Words>
  <Application>Microsoft Office PowerPoint</Application>
  <PresentationFormat>Экран (4:3)</PresentationFormat>
  <Paragraphs>150</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Franklin Gothic Book</vt:lpstr>
      <vt:lpstr>Franklin Gothic Medium</vt:lpstr>
      <vt:lpstr>Times New Roman</vt:lpstr>
      <vt:lpstr>Wingdings 2</vt:lpstr>
      <vt:lpstr>Трек</vt:lpstr>
      <vt:lpstr>Проект «Огород на окне» </vt:lpstr>
      <vt:lpstr>Огород на окне «Мишкина поляна»</vt:lpstr>
      <vt:lpstr>Актуальность.</vt:lpstr>
      <vt:lpstr>Цель проекта: Развитие познавательного интереса детей в процессе выращивания и наблюдений за растениями.</vt:lpstr>
      <vt:lpstr>Формы реализации проекта: </vt:lpstr>
      <vt:lpstr>Обеспечение проекта  </vt:lpstr>
      <vt:lpstr>Предполагаемый результат:   </vt:lpstr>
      <vt:lpstr>Этапы реализации проекта:</vt:lpstr>
      <vt:lpstr>2.Этап—исследовательский.(реализация проекта)</vt:lpstr>
      <vt:lpstr>Реализация проекта</vt:lpstr>
      <vt:lpstr>Реализация проекта</vt:lpstr>
      <vt:lpstr>Оформление Огорода на окне «Мишкина поляна»</vt:lpstr>
      <vt:lpstr>Презентация PowerPoint</vt:lpstr>
      <vt:lpstr>Презентация PowerPoint</vt:lpstr>
      <vt:lpstr>Презентация PowerPoint</vt:lpstr>
      <vt:lpstr>Презентация PowerPoint</vt:lpstr>
      <vt:lpstr>По реализации проекта «Огород на окне»  были получены следующие результаты: </vt:lpstr>
      <vt:lpstr>3.Этап—обобщающий.</vt:lpstr>
      <vt:lpstr>Презентация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«Огород на окне»</dc:title>
  <dc:creator>Илья Гергерт</dc:creator>
  <cp:lastModifiedBy>edwar</cp:lastModifiedBy>
  <cp:revision>26</cp:revision>
  <dcterms:created xsi:type="dcterms:W3CDTF">2018-04-09T16:41:50Z</dcterms:created>
  <dcterms:modified xsi:type="dcterms:W3CDTF">2018-06-14T04:37:22Z</dcterms:modified>
</cp:coreProperties>
</file>